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embeddedFontLst>
    <p:embeddedFont>
      <p:font typeface="Frutiger Bold" panose="020B0604020202020204" charset="0"/>
      <p:regular r:id="rId13"/>
    </p:embeddedFont>
    <p:embeddedFont>
      <p:font typeface="Gliker" panose="020B0604020202020204" charset="0"/>
      <p:regular r:id="rId14"/>
    </p:embeddedFont>
    <p:embeddedFont>
      <p:font typeface="Impact" panose="020B0806030902050204" pitchFamily="3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4" d="100"/>
          <a:sy n="44" d="100"/>
        </p:scale>
        <p:origin x="9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24.06.2025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‹N°›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82100" y="4747130"/>
            <a:ext cx="14256728" cy="4511170"/>
            <a:chOff x="0" y="0"/>
            <a:chExt cx="19008970" cy="601489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9008970" cy="6014894"/>
            </a:xfrm>
            <a:custGeom>
              <a:avLst/>
              <a:gdLst/>
              <a:ahLst/>
              <a:cxnLst/>
              <a:rect l="l" t="t" r="r" b="b"/>
              <a:pathLst>
                <a:path w="19008970" h="6014894">
                  <a:moveTo>
                    <a:pt x="0" y="0"/>
                  </a:moveTo>
                  <a:lnTo>
                    <a:pt x="19008970" y="0"/>
                  </a:lnTo>
                  <a:lnTo>
                    <a:pt x="19008970" y="6014894"/>
                  </a:lnTo>
                  <a:lnTo>
                    <a:pt x="0" y="601489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66675"/>
              <a:ext cx="19008970" cy="6081569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10573"/>
                </a:lnSpc>
              </a:pPr>
              <a:r>
                <a:rPr lang="en-US" sz="9900">
                  <a:solidFill>
                    <a:srgbClr val="FFFFFF"/>
                  </a:solidFill>
                  <a:latin typeface="Impact"/>
                  <a:ea typeface="Impact"/>
                  <a:cs typeface="Impact"/>
                  <a:sym typeface="Impact"/>
                </a:rPr>
                <a:t>TÍTULO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-3371850" y="8375022"/>
            <a:ext cx="15206973" cy="16522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4636"/>
              </a:lnSpc>
            </a:pPr>
            <a:r>
              <a:rPr lang="en-US" sz="34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Autor(es)</a:t>
            </a:r>
          </a:p>
          <a:p>
            <a:pPr algn="ctr">
              <a:lnSpc>
                <a:spcPts val="4636"/>
              </a:lnSpc>
            </a:pPr>
            <a:endParaRPr lang="en-US" sz="345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862112" y="397105"/>
            <a:ext cx="9240786" cy="3010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543"/>
              </a:lnSpc>
              <a:spcBef>
                <a:spcPct val="0"/>
              </a:spcBef>
            </a:pPr>
            <a:r>
              <a:rPr lang="en-US" sz="17531">
                <a:solidFill>
                  <a:srgbClr val="FFFFFF"/>
                </a:solidFill>
                <a:latin typeface="Gliker"/>
                <a:ea typeface="Gliker"/>
                <a:cs typeface="Gliker"/>
                <a:sym typeface="Gliker"/>
              </a:rPr>
              <a:t>SELET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285696" y="3243630"/>
            <a:ext cx="8049534" cy="18998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58"/>
              </a:lnSpc>
              <a:spcBef>
                <a:spcPct val="0"/>
              </a:spcBef>
            </a:pPr>
            <a:r>
              <a:rPr lang="en-US" sz="3758" b="1">
                <a:solidFill>
                  <a:srgbClr val="FFFFFF"/>
                </a:solidFill>
                <a:latin typeface="Frutiger Bold"/>
                <a:ea typeface="Frutiger Bold"/>
                <a:cs typeface="Frutiger Bold"/>
                <a:sym typeface="Frutiger Bold"/>
              </a:rPr>
              <a:t>XIII SEMANA NACIONAL DE LETRAS: </a:t>
            </a:r>
          </a:p>
          <a:p>
            <a:pPr algn="ctr">
              <a:lnSpc>
                <a:spcPts val="3758"/>
              </a:lnSpc>
              <a:spcBef>
                <a:spcPct val="0"/>
              </a:spcBef>
            </a:pPr>
            <a:r>
              <a:rPr lang="en-US" sz="3758" b="1">
                <a:solidFill>
                  <a:srgbClr val="FFFFFF"/>
                </a:solidFill>
                <a:latin typeface="Frutiger Bold"/>
                <a:ea typeface="Frutiger Bold"/>
                <a:cs typeface="Frutiger Bold"/>
                <a:sym typeface="Frutiger Bold"/>
              </a:rPr>
              <a:t>CAMINHOS ACADÊMICOS E PROFISSIONAIS</a:t>
            </a:r>
          </a:p>
        </p:txBody>
      </p:sp>
      <p:sp>
        <p:nvSpPr>
          <p:cNvPr id="8" name="Freeform 8"/>
          <p:cNvSpPr/>
          <p:nvPr/>
        </p:nvSpPr>
        <p:spPr>
          <a:xfrm>
            <a:off x="0" y="-27000"/>
            <a:ext cx="2614675" cy="10314000"/>
          </a:xfrm>
          <a:custGeom>
            <a:avLst/>
            <a:gdLst/>
            <a:ahLst/>
            <a:cxnLst/>
            <a:rect l="l" t="t" r="r" b="b"/>
            <a:pathLst>
              <a:path w="2614675" h="10314000">
                <a:moveTo>
                  <a:pt x="0" y="0"/>
                </a:moveTo>
                <a:lnTo>
                  <a:pt x="2614675" y="0"/>
                </a:lnTo>
                <a:lnTo>
                  <a:pt x="261467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294465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9" name="Freeform 9"/>
          <p:cNvSpPr/>
          <p:nvPr/>
        </p:nvSpPr>
        <p:spPr>
          <a:xfrm>
            <a:off x="4480991" y="229056"/>
            <a:ext cx="5439493" cy="1481855"/>
          </a:xfrm>
          <a:custGeom>
            <a:avLst/>
            <a:gdLst/>
            <a:ahLst/>
            <a:cxnLst/>
            <a:rect l="l" t="t" r="r" b="b"/>
            <a:pathLst>
              <a:path w="5439493" h="1481855">
                <a:moveTo>
                  <a:pt x="0" y="0"/>
                </a:moveTo>
                <a:lnTo>
                  <a:pt x="5439493" y="0"/>
                </a:lnTo>
                <a:lnTo>
                  <a:pt x="5439493" y="1481856"/>
                </a:lnTo>
                <a:lnTo>
                  <a:pt x="0" y="148185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10" name="Freeform 10"/>
          <p:cNvSpPr/>
          <p:nvPr/>
        </p:nvSpPr>
        <p:spPr>
          <a:xfrm>
            <a:off x="15673325" y="-27000"/>
            <a:ext cx="2614675" cy="10314000"/>
          </a:xfrm>
          <a:custGeom>
            <a:avLst/>
            <a:gdLst/>
            <a:ahLst/>
            <a:cxnLst/>
            <a:rect l="l" t="t" r="r" b="b"/>
            <a:pathLst>
              <a:path w="2614675" h="10314000">
                <a:moveTo>
                  <a:pt x="0" y="0"/>
                </a:moveTo>
                <a:lnTo>
                  <a:pt x="2614675" y="0"/>
                </a:lnTo>
                <a:lnTo>
                  <a:pt x="261467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294465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0344">
            <a:off x="2176049" y="2158491"/>
            <a:ext cx="14244927" cy="0"/>
          </a:xfrm>
          <a:prstGeom prst="line">
            <a:avLst/>
          </a:prstGeom>
          <a:ln w="19050" cap="rnd">
            <a:solidFill>
              <a:srgbClr val="E2DFC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2148825" y="1026775"/>
            <a:ext cx="14218950" cy="103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689"/>
              </a:lnSpc>
            </a:pPr>
            <a:r>
              <a:rPr lang="en-US" sz="7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MUITO OBRIGADO(A)</a:t>
            </a:r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>
          <a:xfrm>
            <a:off x="3101719" y="7821281"/>
            <a:ext cx="1815300" cy="1815300"/>
            <a:chOff x="0" y="0"/>
            <a:chExt cx="2420400" cy="24204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420366" cy="2420366"/>
            </a:xfrm>
            <a:custGeom>
              <a:avLst/>
              <a:gdLst/>
              <a:ahLst/>
              <a:cxnLst/>
              <a:rect l="l" t="t" r="r" b="b"/>
              <a:pathLst>
                <a:path w="2420366" h="2420366">
                  <a:moveTo>
                    <a:pt x="0" y="0"/>
                  </a:moveTo>
                  <a:lnTo>
                    <a:pt x="2420366" y="0"/>
                  </a:lnTo>
                  <a:lnTo>
                    <a:pt x="2420366" y="2420366"/>
                  </a:lnTo>
                  <a:lnTo>
                    <a:pt x="0" y="24203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r="-1" b="-1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oup 6"/>
          <p:cNvGrpSpPr>
            <a:grpSpLocks noChangeAspect="1"/>
          </p:cNvGrpSpPr>
          <p:nvPr/>
        </p:nvGrpSpPr>
        <p:grpSpPr>
          <a:xfrm>
            <a:off x="14312080" y="7671769"/>
            <a:ext cx="2947220" cy="1964812"/>
            <a:chOff x="0" y="0"/>
            <a:chExt cx="3929626" cy="261975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3929634" cy="2619756"/>
            </a:xfrm>
            <a:custGeom>
              <a:avLst/>
              <a:gdLst/>
              <a:ahLst/>
              <a:cxnLst/>
              <a:rect l="l" t="t" r="r" b="b"/>
              <a:pathLst>
                <a:path w="3929634" h="2619756">
                  <a:moveTo>
                    <a:pt x="0" y="0"/>
                  </a:moveTo>
                  <a:lnTo>
                    <a:pt x="3929634" y="0"/>
                  </a:lnTo>
                  <a:lnTo>
                    <a:pt x="3929634" y="2619756"/>
                  </a:lnTo>
                  <a:lnTo>
                    <a:pt x="0" y="26197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6782782" y="3552248"/>
            <a:ext cx="4951037" cy="21817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en-US"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Agradecer sempre é bom!</a:t>
            </a:r>
          </a:p>
          <a:p>
            <a:pPr algn="ctr">
              <a:lnSpc>
                <a:spcPts val="2520"/>
              </a:lnSpc>
            </a:pPr>
            <a:endParaRPr lang="en-US" sz="27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lnSpc>
                <a:spcPts val="3240"/>
              </a:lnSpc>
            </a:pPr>
            <a:r>
              <a:rPr lang="en-US"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 você quiser, coloque novamente seu nome neste slide e seu e-mail também.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2197688" y="7992356"/>
            <a:ext cx="1829588" cy="1829587"/>
            <a:chOff x="0" y="0"/>
            <a:chExt cx="2439450" cy="243945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439416" cy="2439416"/>
            </a:xfrm>
            <a:custGeom>
              <a:avLst/>
              <a:gdLst/>
              <a:ahLst/>
              <a:cxnLst/>
              <a:rect l="l" t="t" r="r" b="b"/>
              <a:pathLst>
                <a:path w="2439416" h="2439416">
                  <a:moveTo>
                    <a:pt x="9525" y="0"/>
                  </a:moveTo>
                  <a:lnTo>
                    <a:pt x="2429891" y="0"/>
                  </a:lnTo>
                  <a:cubicBezTo>
                    <a:pt x="2435098" y="0"/>
                    <a:pt x="2439416" y="4318"/>
                    <a:pt x="2439416" y="9525"/>
                  </a:cubicBezTo>
                  <a:lnTo>
                    <a:pt x="2439416" y="2429891"/>
                  </a:lnTo>
                  <a:cubicBezTo>
                    <a:pt x="2439416" y="2435098"/>
                    <a:pt x="2435098" y="2439416"/>
                    <a:pt x="2429891" y="2439416"/>
                  </a:cubicBezTo>
                  <a:lnTo>
                    <a:pt x="9525" y="2439416"/>
                  </a:lnTo>
                  <a:cubicBezTo>
                    <a:pt x="4318" y="2439416"/>
                    <a:pt x="0" y="2435098"/>
                    <a:pt x="0" y="2429891"/>
                  </a:cubicBezTo>
                  <a:lnTo>
                    <a:pt x="0" y="9525"/>
                  </a:lnTo>
                  <a:cubicBezTo>
                    <a:pt x="0" y="4318"/>
                    <a:pt x="4318" y="0"/>
                    <a:pt x="9525" y="0"/>
                  </a:cubicBezTo>
                  <a:moveTo>
                    <a:pt x="9525" y="19050"/>
                  </a:moveTo>
                  <a:lnTo>
                    <a:pt x="9525" y="9525"/>
                  </a:lnTo>
                  <a:lnTo>
                    <a:pt x="19050" y="9525"/>
                  </a:lnTo>
                  <a:lnTo>
                    <a:pt x="19050" y="2429891"/>
                  </a:lnTo>
                  <a:lnTo>
                    <a:pt x="9525" y="2429891"/>
                  </a:lnTo>
                  <a:lnTo>
                    <a:pt x="9525" y="2420366"/>
                  </a:lnTo>
                  <a:lnTo>
                    <a:pt x="2429891" y="2420366"/>
                  </a:lnTo>
                  <a:lnTo>
                    <a:pt x="2429891" y="2429891"/>
                  </a:lnTo>
                  <a:lnTo>
                    <a:pt x="2420366" y="2429891"/>
                  </a:lnTo>
                  <a:lnTo>
                    <a:pt x="2420366" y="9525"/>
                  </a:lnTo>
                  <a:lnTo>
                    <a:pt x="2429891" y="9525"/>
                  </a:lnTo>
                  <a:lnTo>
                    <a:pt x="2429891" y="19050"/>
                  </a:lnTo>
                  <a:lnTo>
                    <a:pt x="9525" y="190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1" name="AutoShape 11"/>
          <p:cNvSpPr/>
          <p:nvPr/>
        </p:nvSpPr>
        <p:spPr>
          <a:xfrm>
            <a:off x="3496594" y="4657406"/>
            <a:ext cx="2037038" cy="14288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12" name="AutoShape 12"/>
          <p:cNvSpPr/>
          <p:nvPr/>
        </p:nvSpPr>
        <p:spPr>
          <a:xfrm flipH="1">
            <a:off x="5325694" y="4607644"/>
            <a:ext cx="57488" cy="1908337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13" name="AutoShape 13"/>
          <p:cNvSpPr/>
          <p:nvPr/>
        </p:nvSpPr>
        <p:spPr>
          <a:xfrm rot="25640">
            <a:off x="3112455" y="9810038"/>
            <a:ext cx="1915591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14" name="AutoShape 14"/>
          <p:cNvSpPr/>
          <p:nvPr/>
        </p:nvSpPr>
        <p:spPr>
          <a:xfrm rot="10755727">
            <a:off x="3101638" y="9793875"/>
            <a:ext cx="1948099" cy="0"/>
          </a:xfrm>
          <a:prstGeom prst="line">
            <a:avLst/>
          </a:prstGeom>
          <a:ln w="95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15" name="Freeform 15"/>
          <p:cNvSpPr/>
          <p:nvPr/>
        </p:nvSpPr>
        <p:spPr>
          <a:xfrm>
            <a:off x="7088719" y="8062760"/>
            <a:ext cx="5439493" cy="1481855"/>
          </a:xfrm>
          <a:custGeom>
            <a:avLst/>
            <a:gdLst/>
            <a:ahLst/>
            <a:cxnLst/>
            <a:rect l="l" t="t" r="r" b="b"/>
            <a:pathLst>
              <a:path w="5439493" h="1481855">
                <a:moveTo>
                  <a:pt x="0" y="0"/>
                </a:moveTo>
                <a:lnTo>
                  <a:pt x="5439493" y="0"/>
                </a:lnTo>
                <a:lnTo>
                  <a:pt x="5439493" y="1481855"/>
                </a:lnTo>
                <a:lnTo>
                  <a:pt x="0" y="148185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6" name="Freeform 16"/>
          <p:cNvSpPr/>
          <p:nvPr/>
        </p:nvSpPr>
        <p:spPr>
          <a:xfrm>
            <a:off x="0" y="-27000"/>
            <a:ext cx="1800225" cy="10314000"/>
          </a:xfrm>
          <a:custGeom>
            <a:avLst/>
            <a:gdLst/>
            <a:ahLst/>
            <a:cxnLst/>
            <a:rect l="l" t="t" r="r" b="b"/>
            <a:pathLst>
              <a:path w="1800225" h="10314000">
                <a:moveTo>
                  <a:pt x="0" y="0"/>
                </a:moveTo>
                <a:lnTo>
                  <a:pt x="1800225" y="0"/>
                </a:lnTo>
                <a:lnTo>
                  <a:pt x="180022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r="-472928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0344">
            <a:off x="2176049" y="2158491"/>
            <a:ext cx="14244927" cy="0"/>
          </a:xfrm>
          <a:prstGeom prst="line">
            <a:avLst/>
          </a:prstGeom>
          <a:ln w="19050" cap="rnd">
            <a:solidFill>
              <a:srgbClr val="E2DFC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2148825" y="1026775"/>
            <a:ext cx="14218950" cy="103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89"/>
              </a:lnSpc>
            </a:pPr>
            <a:r>
              <a:rPr lang="en-US" sz="7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CONSIDERAÇÕES INICIAIS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148825" y="2225081"/>
            <a:ext cx="14218950" cy="65303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endParaRPr/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ESTE ARQUIVO É O MODELO QUE DEVE SER SEGUIDO PARA  QUE VOCÊ ELABORE SUA APRESENTAÇÃO;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POR FAVOR, NÃO ALTERE O DESIGN OU AS CORES, PRINCIPALMENTE DE PLANO DE FUNDO (QUE DEVE SER PRETO) E DAS LETRAS (BRANCAS).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0" y="-27000"/>
            <a:ext cx="1800225" cy="10314000"/>
          </a:xfrm>
          <a:custGeom>
            <a:avLst/>
            <a:gdLst/>
            <a:ahLst/>
            <a:cxnLst/>
            <a:rect l="l" t="t" r="r" b="b"/>
            <a:pathLst>
              <a:path w="1800225" h="10314000">
                <a:moveTo>
                  <a:pt x="0" y="0"/>
                </a:moveTo>
                <a:lnTo>
                  <a:pt x="1800225" y="0"/>
                </a:lnTo>
                <a:lnTo>
                  <a:pt x="180022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472928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0344">
            <a:off x="2176049" y="2158491"/>
            <a:ext cx="14244927" cy="0"/>
          </a:xfrm>
          <a:prstGeom prst="line">
            <a:avLst/>
          </a:prstGeom>
          <a:ln w="19050" cap="rnd">
            <a:solidFill>
              <a:srgbClr val="E2DFC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2148825" y="1026775"/>
            <a:ext cx="14218950" cy="103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89"/>
              </a:lnSpc>
            </a:pPr>
            <a:r>
              <a:rPr lang="en-US" sz="7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OBJETIVOS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148825" y="2225081"/>
            <a:ext cx="14218950" cy="65303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endParaRPr/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CUIDADO PARA NÃO APRESENTAR UM SLIDE COM MUITAS INFORMAÇÕES. OBSERVE ALGUNS ÍTENS PARA REFLETIR: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Os slides são importantes para guiar a fala do apresentador;</a:t>
            </a:r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 o apresentador somente ler tudo que está escrito nos slides, ficaria mais fácil entregar uma folha para cada participante;</a:t>
            </a:r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 possível e se for trazer informações de modo fácil, use imagens, gráficos, tabelas e outros.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0" y="-27000"/>
            <a:ext cx="1800225" cy="10314000"/>
          </a:xfrm>
          <a:custGeom>
            <a:avLst/>
            <a:gdLst/>
            <a:ahLst/>
            <a:cxnLst/>
            <a:rect l="l" t="t" r="r" b="b"/>
            <a:pathLst>
              <a:path w="1800225" h="10314000">
                <a:moveTo>
                  <a:pt x="0" y="0"/>
                </a:moveTo>
                <a:lnTo>
                  <a:pt x="1800225" y="0"/>
                </a:lnTo>
                <a:lnTo>
                  <a:pt x="180022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472928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0344">
            <a:off x="2176049" y="2158491"/>
            <a:ext cx="14244927" cy="0"/>
          </a:xfrm>
          <a:prstGeom prst="line">
            <a:avLst/>
          </a:prstGeom>
          <a:ln w="19050" cap="rnd">
            <a:solidFill>
              <a:srgbClr val="E2DFC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2148825" y="1026775"/>
            <a:ext cx="14218950" cy="103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89"/>
              </a:lnSpc>
            </a:pPr>
            <a:r>
              <a:rPr lang="en-US" sz="7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DESENVOLVIMENTO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148825" y="2225081"/>
            <a:ext cx="14218950" cy="65303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endParaRPr/>
          </a:p>
          <a:p>
            <a:pPr algn="l">
              <a:lnSpc>
                <a:spcPts val="4060"/>
              </a:lnSpc>
            </a:pPr>
            <a:endParaRPr/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VOCÊ PODE MUDAR ESTE TÍTULO PARA OUTRO QUE SEJA MAIS APROPRIADO PARA SUA PESQUISA, MAS: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não se esqueça de apresentar a fundamentação teórica na qual seu trabalho se pautou.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0" y="-27000"/>
            <a:ext cx="1800225" cy="10314000"/>
          </a:xfrm>
          <a:custGeom>
            <a:avLst/>
            <a:gdLst/>
            <a:ahLst/>
            <a:cxnLst/>
            <a:rect l="l" t="t" r="r" b="b"/>
            <a:pathLst>
              <a:path w="1800225" h="10314000">
                <a:moveTo>
                  <a:pt x="0" y="0"/>
                </a:moveTo>
                <a:lnTo>
                  <a:pt x="1800225" y="0"/>
                </a:lnTo>
                <a:lnTo>
                  <a:pt x="180022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472928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0344">
            <a:off x="2176049" y="2158491"/>
            <a:ext cx="14244927" cy="0"/>
          </a:xfrm>
          <a:prstGeom prst="line">
            <a:avLst/>
          </a:prstGeom>
          <a:ln w="19050" cap="rnd">
            <a:solidFill>
              <a:srgbClr val="E2DFC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2148825" y="1026775"/>
            <a:ext cx="14218950" cy="103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89"/>
              </a:lnSpc>
            </a:pPr>
            <a:r>
              <a:rPr lang="en-US" sz="7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MÉTODO E PROCEDIMENTOS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148825" y="2225081"/>
            <a:ext cx="14218950" cy="65303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endParaRPr/>
          </a:p>
          <a:p>
            <a:pPr algn="l">
              <a:lnSpc>
                <a:spcPts val="4060"/>
              </a:lnSpc>
            </a:pPr>
            <a:endParaRPr/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NESTA PARTE DA APRESENTAÇÃO, VOCÊ DEVE APRESENTAR A METODOLOGIA DA PESQUISA QUE FOI SEGUIDA.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DESCREVA TAMBÉM OS PASSOS UTILIZADOS PARA QUE VOCÊ CONSEGUISSE FAZER SEU TRABALHO.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0" y="-27000"/>
            <a:ext cx="1800225" cy="10314000"/>
          </a:xfrm>
          <a:custGeom>
            <a:avLst/>
            <a:gdLst/>
            <a:ahLst/>
            <a:cxnLst/>
            <a:rect l="l" t="t" r="r" b="b"/>
            <a:pathLst>
              <a:path w="1800225" h="10314000">
                <a:moveTo>
                  <a:pt x="0" y="0"/>
                </a:moveTo>
                <a:lnTo>
                  <a:pt x="1800225" y="0"/>
                </a:lnTo>
                <a:lnTo>
                  <a:pt x="180022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472928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0344">
            <a:off x="2176049" y="2158491"/>
            <a:ext cx="14244927" cy="0"/>
          </a:xfrm>
          <a:prstGeom prst="line">
            <a:avLst/>
          </a:prstGeom>
          <a:ln w="19050" cap="rnd">
            <a:solidFill>
              <a:srgbClr val="E2DFC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2148825" y="1026775"/>
            <a:ext cx="14218950" cy="103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89"/>
              </a:lnSpc>
            </a:pPr>
            <a:r>
              <a:rPr lang="en-US" sz="7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RESULTADOS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148825" y="2225081"/>
            <a:ext cx="14218950" cy="65303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endParaRPr/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TODA PESQUISA TEM SEUS RESULTADOS, MAS, ÀS VEZES, NÃO É POSSÍVEL  APRESENTAR TUDO EM ÚNICO EVENTO, ENTÃO: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selecione o que você acha essencial para atingir o objetivo desta comunicação.</a:t>
            </a:r>
          </a:p>
        </p:txBody>
      </p:sp>
      <p:sp>
        <p:nvSpPr>
          <p:cNvPr id="5" name="Freeform 5"/>
          <p:cNvSpPr/>
          <p:nvPr/>
        </p:nvSpPr>
        <p:spPr>
          <a:xfrm>
            <a:off x="0" y="-27000"/>
            <a:ext cx="1800225" cy="10314000"/>
          </a:xfrm>
          <a:custGeom>
            <a:avLst/>
            <a:gdLst/>
            <a:ahLst/>
            <a:cxnLst/>
            <a:rect l="l" t="t" r="r" b="b"/>
            <a:pathLst>
              <a:path w="1800225" h="10314000">
                <a:moveTo>
                  <a:pt x="0" y="0"/>
                </a:moveTo>
                <a:lnTo>
                  <a:pt x="1800225" y="0"/>
                </a:lnTo>
                <a:lnTo>
                  <a:pt x="180022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472928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0344">
            <a:off x="2176049" y="2158491"/>
            <a:ext cx="14244927" cy="0"/>
          </a:xfrm>
          <a:prstGeom prst="line">
            <a:avLst/>
          </a:prstGeom>
          <a:ln w="19050" cap="rnd">
            <a:solidFill>
              <a:srgbClr val="E2DFC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2148825" y="1026775"/>
            <a:ext cx="14218950" cy="103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89"/>
              </a:lnSpc>
            </a:pPr>
            <a:r>
              <a:rPr lang="en-US" sz="7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DISCUSSÃO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148825" y="2225081"/>
            <a:ext cx="14218950" cy="65303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endParaRPr/>
          </a:p>
          <a:p>
            <a:pPr algn="l">
              <a:lnSpc>
                <a:spcPts val="4060"/>
              </a:lnSpc>
            </a:pPr>
            <a:endParaRPr/>
          </a:p>
          <a:p>
            <a:pPr algn="l">
              <a:lnSpc>
                <a:spcPts val="4060"/>
              </a:lnSpc>
            </a:pPr>
            <a:endParaRPr/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PROCURE APRESENTAR ALGUMAS REFLEXÕES QUE FORAM GERADAS A PARTIR DE SUA PESQUISA .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0" y="-27000"/>
            <a:ext cx="1800225" cy="10314000"/>
          </a:xfrm>
          <a:custGeom>
            <a:avLst/>
            <a:gdLst/>
            <a:ahLst/>
            <a:cxnLst/>
            <a:rect l="l" t="t" r="r" b="b"/>
            <a:pathLst>
              <a:path w="1800225" h="10314000">
                <a:moveTo>
                  <a:pt x="0" y="0"/>
                </a:moveTo>
                <a:lnTo>
                  <a:pt x="1800225" y="0"/>
                </a:lnTo>
                <a:lnTo>
                  <a:pt x="180022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472928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0344">
            <a:off x="2176049" y="2158491"/>
            <a:ext cx="14244927" cy="0"/>
          </a:xfrm>
          <a:prstGeom prst="line">
            <a:avLst/>
          </a:prstGeom>
          <a:ln w="19050" cap="rnd">
            <a:solidFill>
              <a:srgbClr val="E2DFC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2148825" y="1026775"/>
            <a:ext cx="14218950" cy="103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89"/>
              </a:lnSpc>
            </a:pPr>
            <a:r>
              <a:rPr lang="en-US" sz="7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CONSIDERAÇÕES FINAIS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148825" y="2225081"/>
            <a:ext cx="14218950" cy="65303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endParaRPr/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 TÍTULO DESTA SEÇÃO TAMBÉM PODE SE CHAMAR “CONCLUSÕES”, CONTUDO, TENHO UMA SUGESTÃO: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se você, no começo usou o título do slide de INTRODUÇÃO, é mais coerente, ao final, usar CONCLUSÕES.</a:t>
            </a:r>
          </a:p>
        </p:txBody>
      </p:sp>
      <p:sp>
        <p:nvSpPr>
          <p:cNvPr id="5" name="Freeform 5"/>
          <p:cNvSpPr/>
          <p:nvPr/>
        </p:nvSpPr>
        <p:spPr>
          <a:xfrm>
            <a:off x="0" y="-27000"/>
            <a:ext cx="1800225" cy="10314000"/>
          </a:xfrm>
          <a:custGeom>
            <a:avLst/>
            <a:gdLst/>
            <a:ahLst/>
            <a:cxnLst/>
            <a:rect l="l" t="t" r="r" b="b"/>
            <a:pathLst>
              <a:path w="1800225" h="10314000">
                <a:moveTo>
                  <a:pt x="0" y="0"/>
                </a:moveTo>
                <a:lnTo>
                  <a:pt x="1800225" y="0"/>
                </a:lnTo>
                <a:lnTo>
                  <a:pt x="180022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472928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10344">
            <a:off x="2176049" y="2158491"/>
            <a:ext cx="14244927" cy="0"/>
          </a:xfrm>
          <a:prstGeom prst="line">
            <a:avLst/>
          </a:prstGeom>
          <a:ln w="19050" cap="rnd">
            <a:solidFill>
              <a:srgbClr val="E2DFCC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2148825" y="1026775"/>
            <a:ext cx="14218950" cy="10365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89"/>
              </a:lnSpc>
            </a:pPr>
            <a:r>
              <a:rPr lang="en-US" sz="7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REFERÊNCIAS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148825" y="2225081"/>
            <a:ext cx="14218950" cy="65303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60"/>
              </a:lnSpc>
            </a:pPr>
            <a:endParaRPr/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NÃO SE ESQUEÇA DE REFERENCIAR TODAS AS OBRAS QUE FORAM CITADAS OU COMENTADAS NA APRESENTAÇÃO E, PARA ISSO:</a:t>
            </a:r>
          </a:p>
          <a:p>
            <a:pPr marL="651510" lvl="1" indent="-325755" algn="l">
              <a:lnSpc>
                <a:spcPts val="4060"/>
              </a:lnSpc>
            </a:pPr>
            <a:endParaRPr lang="en-US" sz="36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siga os padrões da ABNT;</a:t>
            </a:r>
          </a:p>
          <a:p>
            <a:pPr marL="651510" lvl="1" indent="-325755" algn="l">
              <a:lnSpc>
                <a:spcPts val="4060"/>
              </a:lnSpc>
              <a:buFont typeface="Arial"/>
              <a:buChar char="•"/>
            </a:pPr>
            <a:r>
              <a:rPr lang="en-US"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lembre-se de listar as referências em ordem alfabética.</a:t>
            </a:r>
          </a:p>
        </p:txBody>
      </p:sp>
      <p:sp>
        <p:nvSpPr>
          <p:cNvPr id="5" name="Freeform 5"/>
          <p:cNvSpPr/>
          <p:nvPr/>
        </p:nvSpPr>
        <p:spPr>
          <a:xfrm>
            <a:off x="0" y="-27000"/>
            <a:ext cx="1800225" cy="10314000"/>
          </a:xfrm>
          <a:custGeom>
            <a:avLst/>
            <a:gdLst/>
            <a:ahLst/>
            <a:cxnLst/>
            <a:rect l="l" t="t" r="r" b="b"/>
            <a:pathLst>
              <a:path w="1800225" h="10314000">
                <a:moveTo>
                  <a:pt x="0" y="0"/>
                </a:moveTo>
                <a:lnTo>
                  <a:pt x="1800225" y="0"/>
                </a:lnTo>
                <a:lnTo>
                  <a:pt x="1800225" y="10314000"/>
                </a:lnTo>
                <a:lnTo>
                  <a:pt x="0" y="10314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r="-472928"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372</Words>
  <Application>Microsoft Office PowerPoint</Application>
  <PresentationFormat>Personnalisé</PresentationFormat>
  <Paragraphs>76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Frutiger Bold</vt:lpstr>
      <vt:lpstr>Arial</vt:lpstr>
      <vt:lpstr>Impact</vt:lpstr>
      <vt:lpstr>Gliker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para slides SELET 2025 .pptx</dc:title>
  <dc:creator>Usuario</dc:creator>
  <cp:lastModifiedBy>Valeska Virginia Soares Souza</cp:lastModifiedBy>
  <cp:revision>2</cp:revision>
  <dcterms:created xsi:type="dcterms:W3CDTF">2006-08-16T00:00:00Z</dcterms:created>
  <dcterms:modified xsi:type="dcterms:W3CDTF">2025-06-24T19:40:14Z</dcterms:modified>
  <dc:identifier>DAGrMn8PU5w</dc:identifier>
</cp:coreProperties>
</file>