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6" r:id="rId6"/>
    <p:sldId id="267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103"/>
    <a:srgbClr val="30160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682121"/>
            <a:ext cx="7648375" cy="327409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Primeiro </a:t>
            </a:r>
            <a:r>
              <a:rPr lang="en-US" dirty="0" err="1"/>
              <a:t>autor</a:t>
            </a:r>
            <a:endParaRPr lang="en-US" dirty="0"/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C9C00DC7-D292-59D7-478F-C8F27A8512C5}"/>
              </a:ext>
            </a:extLst>
          </p:cNvPr>
          <p:cNvSpPr>
            <a:spLocks noChangeAspect="1"/>
          </p:cNvSpPr>
          <p:nvPr userDrawn="1"/>
        </p:nvSpPr>
        <p:spPr>
          <a:xfrm>
            <a:off x="1143000" y="1486141"/>
            <a:ext cx="7648376" cy="833275"/>
          </a:xfrm>
          <a:custGeom>
            <a:avLst/>
            <a:gdLst/>
            <a:ahLst/>
            <a:cxnLst/>
            <a:rect l="l" t="t" r="r" b="b"/>
            <a:pathLst>
              <a:path w="3881754" h="422909">
                <a:moveTo>
                  <a:pt x="3881653" y="44424"/>
                </a:moveTo>
                <a:lnTo>
                  <a:pt x="3880358" y="44424"/>
                </a:lnTo>
                <a:lnTo>
                  <a:pt x="3877653" y="31076"/>
                </a:lnTo>
                <a:lnTo>
                  <a:pt x="3866731" y="14922"/>
                </a:lnTo>
                <a:lnTo>
                  <a:pt x="3850576" y="4013"/>
                </a:lnTo>
                <a:lnTo>
                  <a:pt x="3830853" y="0"/>
                </a:lnTo>
                <a:lnTo>
                  <a:pt x="50812" y="0"/>
                </a:lnTo>
                <a:lnTo>
                  <a:pt x="31076" y="4013"/>
                </a:lnTo>
                <a:lnTo>
                  <a:pt x="14922" y="14922"/>
                </a:lnTo>
                <a:lnTo>
                  <a:pt x="4013" y="31076"/>
                </a:lnTo>
                <a:lnTo>
                  <a:pt x="1295" y="44424"/>
                </a:lnTo>
                <a:lnTo>
                  <a:pt x="0" y="44424"/>
                </a:lnTo>
                <a:lnTo>
                  <a:pt x="0" y="50800"/>
                </a:lnTo>
                <a:lnTo>
                  <a:pt x="0" y="82384"/>
                </a:lnTo>
                <a:lnTo>
                  <a:pt x="0" y="371856"/>
                </a:lnTo>
                <a:lnTo>
                  <a:pt x="4013" y="391591"/>
                </a:lnTo>
                <a:lnTo>
                  <a:pt x="14922" y="407746"/>
                </a:lnTo>
                <a:lnTo>
                  <a:pt x="31076" y="418655"/>
                </a:lnTo>
                <a:lnTo>
                  <a:pt x="50812" y="422668"/>
                </a:lnTo>
                <a:lnTo>
                  <a:pt x="3830853" y="422668"/>
                </a:lnTo>
                <a:lnTo>
                  <a:pt x="3850576" y="418655"/>
                </a:lnTo>
                <a:lnTo>
                  <a:pt x="3866731" y="407746"/>
                </a:lnTo>
                <a:lnTo>
                  <a:pt x="3877653" y="391591"/>
                </a:lnTo>
                <a:lnTo>
                  <a:pt x="3881653" y="371856"/>
                </a:lnTo>
                <a:lnTo>
                  <a:pt x="3881653" y="82384"/>
                </a:lnTo>
                <a:lnTo>
                  <a:pt x="3881653" y="50800"/>
                </a:lnTo>
                <a:lnTo>
                  <a:pt x="3881653" y="44424"/>
                </a:lnTo>
                <a:close/>
              </a:path>
            </a:pathLst>
          </a:custGeom>
          <a:solidFill>
            <a:srgbClr val="48210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84790" y="1600199"/>
            <a:ext cx="7384649" cy="622139"/>
          </a:xfrm>
        </p:spPr>
        <p:txBody>
          <a:bodyPr anchor="ctr">
            <a:normAutofit/>
          </a:bodyPr>
          <a:lstStyle>
            <a:lvl1pPr algn="ctr">
              <a:defRPr sz="24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dirty="0" err="1"/>
              <a:t>Título</a:t>
            </a:r>
            <a:r>
              <a:rPr lang="en-US" dirty="0"/>
              <a:t> do Slide</a:t>
            </a:r>
          </a:p>
        </p:txBody>
      </p:sp>
      <p:pic>
        <p:nvPicPr>
          <p:cNvPr id="12" name="object 12">
            <a:extLst>
              <a:ext uri="{FF2B5EF4-FFF2-40B4-BE49-F238E27FC236}">
                <a16:creationId xmlns:a16="http://schemas.microsoft.com/office/drawing/2014/main" id="{52350443-0A8D-87CD-FF52-50EE5A6251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66093" y="5371860"/>
            <a:ext cx="7303346" cy="1218882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5B9311F-182F-ADAC-F9B5-20D6BDB437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2999" y="3035263"/>
            <a:ext cx="7648374" cy="327409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pt-BR" dirty="0"/>
              <a:t>Segundo autor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8D3EC6-508A-84E1-41AD-D5DAA459ECCC}"/>
              </a:ext>
            </a:extLst>
          </p:cNvPr>
          <p:cNvSpPr txBox="1"/>
          <p:nvPr userDrawn="1"/>
        </p:nvSpPr>
        <p:spPr>
          <a:xfrm>
            <a:off x="3774892" y="3789978"/>
            <a:ext cx="2485748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Instituto de Matemática e Estatística</a:t>
            </a:r>
          </a:p>
          <a:p>
            <a:pPr algn="ctr"/>
            <a:r>
              <a:rPr lang="pt-BR" sz="105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Universidade Federal de Uberlândia</a:t>
            </a:r>
          </a:p>
          <a:p>
            <a:pPr algn="ctr"/>
            <a:r>
              <a:rPr lang="pt-BR" sz="105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XIII Mostra IC do IME</a:t>
            </a:r>
          </a:p>
          <a:p>
            <a:pPr algn="ctr"/>
            <a:endParaRPr lang="pt-BR" sz="105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endParaRPr lang="pt-BR" sz="105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r>
              <a:rPr lang="pt-BR" sz="1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19 a 21 de Junho de 2024</a:t>
            </a:r>
            <a:endParaRPr lang="pt-BR" sz="105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1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9B63F693-5E43-87A8-BC99-09198D3E60E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68702" y="3099809"/>
            <a:ext cx="7696026" cy="658381"/>
            <a:chOff x="1227519" y="1263016"/>
            <a:chExt cx="3881754" cy="332077"/>
          </a:xfrm>
        </p:grpSpPr>
        <p:sp>
          <p:nvSpPr>
            <p:cNvPr id="4" name="object 7">
              <a:extLst>
                <a:ext uri="{FF2B5EF4-FFF2-40B4-BE49-F238E27FC236}">
                  <a16:creationId xmlns:a16="http://schemas.microsoft.com/office/drawing/2014/main" id="{132A969E-BFE2-266F-7728-3612C3F7F26D}"/>
                </a:ext>
              </a:extLst>
            </p:cNvPr>
            <p:cNvSpPr/>
            <p:nvPr userDrawn="1"/>
          </p:nvSpPr>
          <p:spPr>
            <a:xfrm>
              <a:off x="1227519" y="1263016"/>
              <a:ext cx="3881754" cy="82550"/>
            </a:xfrm>
            <a:custGeom>
              <a:avLst/>
              <a:gdLst/>
              <a:ahLst/>
              <a:cxnLst/>
              <a:rect l="l" t="t" r="r" b="b"/>
              <a:pathLst>
                <a:path w="3881754" h="82550">
                  <a:moveTo>
                    <a:pt x="3830849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3881650" y="82384"/>
                  </a:lnTo>
                  <a:lnTo>
                    <a:pt x="3881650" y="50800"/>
                  </a:lnTo>
                  <a:lnTo>
                    <a:pt x="3877641" y="31075"/>
                  </a:lnTo>
                  <a:lnTo>
                    <a:pt x="3866727" y="14922"/>
                  </a:lnTo>
                  <a:lnTo>
                    <a:pt x="3850574" y="4008"/>
                  </a:lnTo>
                  <a:lnTo>
                    <a:pt x="3830849" y="0"/>
                  </a:lnTo>
                  <a:close/>
                </a:path>
              </a:pathLst>
            </a:custGeom>
            <a:solidFill>
              <a:srgbClr val="DFD5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9">
              <a:extLst>
                <a:ext uri="{FF2B5EF4-FFF2-40B4-BE49-F238E27FC236}">
                  <a16:creationId xmlns:a16="http://schemas.microsoft.com/office/drawing/2014/main" id="{6E5087AF-9785-621F-9A26-358815AD81F8}"/>
                </a:ext>
              </a:extLst>
            </p:cNvPr>
            <p:cNvSpPr/>
            <p:nvPr userDrawn="1"/>
          </p:nvSpPr>
          <p:spPr>
            <a:xfrm>
              <a:off x="1227519" y="1307438"/>
              <a:ext cx="3881754" cy="287655"/>
            </a:xfrm>
            <a:custGeom>
              <a:avLst/>
              <a:gdLst/>
              <a:ahLst/>
              <a:cxnLst/>
              <a:rect l="l" t="t" r="r" b="b"/>
              <a:pathLst>
                <a:path w="3881754" h="287655">
                  <a:moveTo>
                    <a:pt x="3881650" y="0"/>
                  </a:moveTo>
                  <a:lnTo>
                    <a:pt x="0" y="0"/>
                  </a:lnTo>
                  <a:lnTo>
                    <a:pt x="0" y="236311"/>
                  </a:lnTo>
                  <a:lnTo>
                    <a:pt x="4008" y="256035"/>
                  </a:lnTo>
                  <a:lnTo>
                    <a:pt x="14922" y="272188"/>
                  </a:lnTo>
                  <a:lnTo>
                    <a:pt x="31075" y="283103"/>
                  </a:lnTo>
                  <a:lnTo>
                    <a:pt x="50800" y="287111"/>
                  </a:lnTo>
                  <a:lnTo>
                    <a:pt x="3830849" y="287111"/>
                  </a:lnTo>
                  <a:lnTo>
                    <a:pt x="3850574" y="283103"/>
                  </a:lnTo>
                  <a:lnTo>
                    <a:pt x="3866727" y="272188"/>
                  </a:lnTo>
                  <a:lnTo>
                    <a:pt x="3877641" y="256035"/>
                  </a:lnTo>
                  <a:lnTo>
                    <a:pt x="3881650" y="236311"/>
                  </a:lnTo>
                  <a:lnTo>
                    <a:pt x="3881650" y="0"/>
                  </a:lnTo>
                  <a:close/>
                </a:path>
              </a:pathLst>
            </a:custGeom>
            <a:solidFill>
              <a:srgbClr val="DFD5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3391" y="3187881"/>
            <a:ext cx="7346648" cy="471880"/>
          </a:xfrm>
        </p:spPr>
        <p:txBody>
          <a:bodyPr>
            <a:normAutofit/>
          </a:bodyPr>
          <a:lstStyle>
            <a:lvl1pPr algn="ctr">
              <a:defRPr sz="2000">
                <a:solidFill>
                  <a:srgbClr val="301602"/>
                </a:solidFill>
              </a:defRPr>
            </a:lvl1pPr>
          </a:lstStyle>
          <a:p>
            <a:r>
              <a:rPr lang="en-US" dirty="0" err="1"/>
              <a:t>Título</a:t>
            </a:r>
            <a:r>
              <a:rPr lang="en-US" dirty="0"/>
              <a:t> da </a:t>
            </a:r>
            <a:r>
              <a:rPr lang="en-US" dirty="0" err="1"/>
              <a:t>Seção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3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97" y="247915"/>
            <a:ext cx="7361253" cy="5510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097" y="1729781"/>
            <a:ext cx="7664097" cy="4351338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 sz="1800"/>
            </a:lvl1pPr>
            <a:lvl2pPr marL="685800" indent="-228600">
              <a:buFontTx/>
              <a:buBlip>
                <a:blip r:embed="rId2"/>
              </a:buBlip>
              <a:defRPr sz="18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247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096" y="1729781"/>
            <a:ext cx="766409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object 5">
            <a:extLst>
              <a:ext uri="{FF2B5EF4-FFF2-40B4-BE49-F238E27FC236}">
                <a16:creationId xmlns:a16="http://schemas.microsoft.com/office/drawing/2014/main" id="{83BCEF13-B626-EB53-7193-FD2747CFE82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9172137" cy="931496"/>
            <a:chOff x="0" y="0"/>
            <a:chExt cx="4608194" cy="467995"/>
          </a:xfrm>
        </p:grpSpPr>
        <p:sp>
          <p:nvSpPr>
            <p:cNvPr id="12" name="object 6">
              <a:extLst>
                <a:ext uri="{FF2B5EF4-FFF2-40B4-BE49-F238E27FC236}">
                  <a16:creationId xmlns:a16="http://schemas.microsoft.com/office/drawing/2014/main" id="{33BD7032-BAAB-305B-BACD-194FC7DF0470}"/>
                </a:ext>
              </a:extLst>
            </p:cNvPr>
            <p:cNvSpPr/>
            <p:nvPr/>
          </p:nvSpPr>
          <p:spPr>
            <a:xfrm>
              <a:off x="467994" y="0"/>
              <a:ext cx="4140200" cy="467995"/>
            </a:xfrm>
            <a:custGeom>
              <a:avLst/>
              <a:gdLst/>
              <a:ahLst/>
              <a:cxnLst/>
              <a:rect l="l" t="t" r="r" b="b"/>
              <a:pathLst>
                <a:path w="4140200" h="467995">
                  <a:moveTo>
                    <a:pt x="0" y="467995"/>
                  </a:moveTo>
                  <a:lnTo>
                    <a:pt x="4140009" y="467995"/>
                  </a:lnTo>
                  <a:lnTo>
                    <a:pt x="4140009" y="0"/>
                  </a:lnTo>
                  <a:lnTo>
                    <a:pt x="0" y="0"/>
                  </a:lnTo>
                  <a:lnTo>
                    <a:pt x="0" y="467995"/>
                  </a:lnTo>
                  <a:close/>
                </a:path>
              </a:pathLst>
            </a:custGeom>
            <a:solidFill>
              <a:srgbClr val="4821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7">
              <a:extLst>
                <a:ext uri="{FF2B5EF4-FFF2-40B4-BE49-F238E27FC236}">
                  <a16:creationId xmlns:a16="http://schemas.microsoft.com/office/drawing/2014/main" id="{7A962767-D4F3-9568-0180-93EA92DE13B4}"/>
                </a:ext>
              </a:extLst>
            </p:cNvPr>
            <p:cNvSpPr/>
            <p:nvPr/>
          </p:nvSpPr>
          <p:spPr>
            <a:xfrm>
              <a:off x="0" y="0"/>
              <a:ext cx="467995" cy="467995"/>
            </a:xfrm>
            <a:custGeom>
              <a:avLst/>
              <a:gdLst/>
              <a:ahLst/>
              <a:cxnLst/>
              <a:rect l="l" t="t" r="r" b="b"/>
              <a:pathLst>
                <a:path w="467995" h="467995">
                  <a:moveTo>
                    <a:pt x="467995" y="0"/>
                  </a:moveTo>
                  <a:lnTo>
                    <a:pt x="0" y="0"/>
                  </a:lnTo>
                  <a:lnTo>
                    <a:pt x="0" y="467995"/>
                  </a:lnTo>
                  <a:lnTo>
                    <a:pt x="467995" y="467995"/>
                  </a:lnTo>
                  <a:lnTo>
                    <a:pt x="467995" y="0"/>
                  </a:lnTo>
                  <a:close/>
                </a:path>
              </a:pathLst>
            </a:custGeom>
            <a:solidFill>
              <a:srgbClr val="3016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4097" y="247915"/>
            <a:ext cx="7361254" cy="551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bg object 16">
            <a:extLst>
              <a:ext uri="{FF2B5EF4-FFF2-40B4-BE49-F238E27FC236}">
                <a16:creationId xmlns:a16="http://schemas.microsoft.com/office/drawing/2014/main" id="{0B83D44B-E31D-7DD8-E077-25E2091961D6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931495"/>
            <a:ext cx="931494" cy="5947911"/>
          </a:xfrm>
          <a:custGeom>
            <a:avLst/>
            <a:gdLst/>
            <a:ahLst/>
            <a:cxnLst/>
            <a:rect l="l" t="t" r="r" b="b"/>
            <a:pathLst>
              <a:path w="467995" h="2988310">
                <a:moveTo>
                  <a:pt x="467995" y="0"/>
                </a:moveTo>
                <a:lnTo>
                  <a:pt x="0" y="0"/>
                </a:lnTo>
                <a:lnTo>
                  <a:pt x="0" y="2988005"/>
                </a:lnTo>
                <a:lnTo>
                  <a:pt x="467995" y="2988005"/>
                </a:lnTo>
                <a:lnTo>
                  <a:pt x="467995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732759E0-ED91-673B-CC5E-8A2172840650}"/>
              </a:ext>
            </a:extLst>
          </p:cNvPr>
          <p:cNvSpPr txBox="1"/>
          <p:nvPr userDrawn="1"/>
        </p:nvSpPr>
        <p:spPr>
          <a:xfrm>
            <a:off x="49309" y="1057240"/>
            <a:ext cx="832877" cy="13074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pt-BR" sz="1000" spc="-5" dirty="0">
                <a:solidFill>
                  <a:srgbClr val="482103"/>
                </a:solidFill>
                <a:latin typeface="Microsoft Sans Serif"/>
                <a:cs typeface="Microsoft Sans Serif"/>
              </a:rPr>
              <a:t>XIII Mostra IC do IME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endParaRPr lang="pt-BR" sz="1000" dirty="0">
              <a:latin typeface="Microsoft Sans Serif"/>
              <a:cs typeface="Microsoft Sans Serif"/>
            </a:endParaRPr>
          </a:p>
          <a:p>
            <a:pPr marL="86995" marR="79375" algn="ctr">
              <a:lnSpc>
                <a:spcPct val="100000"/>
              </a:lnSpc>
              <a:spcBef>
                <a:spcPts val="384"/>
              </a:spcBef>
            </a:pPr>
            <a:r>
              <a:rPr sz="1000" spc="-5" dirty="0">
                <a:latin typeface="Microsoft Sans Serif"/>
                <a:cs typeface="Microsoft Sans Serif"/>
              </a:rPr>
              <a:t>P</a:t>
            </a:r>
            <a:r>
              <a:rPr sz="1000" dirty="0">
                <a:latin typeface="Microsoft Sans Serif"/>
                <a:cs typeface="Microsoft Sans Serif"/>
              </a:rPr>
              <a:t>r</a:t>
            </a:r>
            <a:r>
              <a:rPr sz="1000" spc="-5" dirty="0">
                <a:latin typeface="Microsoft Sans Serif"/>
                <a:cs typeface="Microsoft Sans Serif"/>
              </a:rPr>
              <a:t>imeiro</a:t>
            </a:r>
            <a:r>
              <a:rPr lang="pt-BR" sz="1000" spc="-5" dirty="0">
                <a:latin typeface="Microsoft Sans Serif"/>
                <a:cs typeface="Microsoft Sans Serif"/>
              </a:rPr>
              <a:t>  </a:t>
            </a:r>
            <a:r>
              <a:rPr sz="1000" spc="-5" dirty="0" err="1">
                <a:latin typeface="Microsoft Sans Serif"/>
                <a:cs typeface="Microsoft Sans Serif"/>
              </a:rPr>
              <a:t>autor</a:t>
            </a:r>
            <a:endParaRPr sz="1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pt-BR" sz="1000" dirty="0">
              <a:latin typeface="Microsoft Sans Serif"/>
              <a:cs typeface="Microsoft Sans Serif"/>
            </a:endParaRPr>
          </a:p>
          <a:p>
            <a:pPr marL="78740" marR="71120" algn="ctr">
              <a:lnSpc>
                <a:spcPct val="100000"/>
              </a:lnSpc>
            </a:pPr>
            <a:r>
              <a:rPr sz="1000" spc="-5" dirty="0">
                <a:latin typeface="Microsoft Sans Serif"/>
                <a:cs typeface="Microsoft Sans Serif"/>
              </a:rPr>
              <a:t>Segundo  autor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C34ABF29-594C-CD7D-3C51-FF7955482DE8}"/>
              </a:ext>
            </a:extLst>
          </p:cNvPr>
          <p:cNvSpPr txBox="1"/>
          <p:nvPr userDrawn="1"/>
        </p:nvSpPr>
        <p:spPr>
          <a:xfrm>
            <a:off x="86468" y="2490393"/>
            <a:ext cx="758559" cy="944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lang="pt-BR" sz="1000" spc="-5" dirty="0">
                <a:solidFill>
                  <a:srgbClr val="482103"/>
                </a:solidFill>
                <a:latin typeface="Microsoft Sans Serif"/>
                <a:cs typeface="Microsoft Sans Serif"/>
              </a:rPr>
              <a:t>Seção1</a:t>
            </a:r>
          </a:p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lang="pt-BR" sz="1000" spc="-5" dirty="0">
                <a:solidFill>
                  <a:srgbClr val="482103"/>
                </a:solidFill>
                <a:latin typeface="Microsoft Sans Serif"/>
                <a:cs typeface="Microsoft Sans Serif"/>
              </a:rPr>
              <a:t>Seção 2</a:t>
            </a:r>
          </a:p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lang="pt-BR" sz="1000" spc="-5" dirty="0">
                <a:solidFill>
                  <a:srgbClr val="482103"/>
                </a:solidFill>
                <a:latin typeface="Microsoft Sans Serif"/>
                <a:cs typeface="Microsoft Sans Serif"/>
              </a:rPr>
              <a:t>Seção 3</a:t>
            </a:r>
          </a:p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lang="pt-BR" sz="1000" spc="-5" dirty="0">
                <a:solidFill>
                  <a:srgbClr val="482103"/>
                </a:solidFill>
                <a:latin typeface="Microsoft Sans Serif"/>
                <a:cs typeface="Microsoft Sans Serif"/>
              </a:rPr>
              <a:t>Referências</a:t>
            </a:r>
            <a:endParaRPr sz="10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14677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42F13"/>
        </a:buClr>
        <a:buFontTx/>
        <a:buBlip>
          <a:blip r:embed="rId5"/>
        </a:buBlip>
        <a:defRPr sz="1800" kern="1200">
          <a:solidFill>
            <a:schemeClr val="tx1"/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2F13"/>
        </a:buClr>
        <a:buFontTx/>
        <a:buBlip>
          <a:blip r:embed="rId5"/>
        </a:buBlip>
        <a:defRPr sz="1800" kern="1200">
          <a:solidFill>
            <a:schemeClr val="tx1"/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2F13"/>
        </a:buClr>
        <a:buFontTx/>
        <a:buBlip>
          <a:blip r:embed="rId5"/>
        </a:buBlip>
        <a:defRPr sz="1800" kern="1200">
          <a:solidFill>
            <a:schemeClr val="tx1"/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2F13"/>
        </a:buClr>
        <a:buFontTx/>
        <a:buBlip>
          <a:blip r:embed="rId5"/>
        </a:buBlip>
        <a:defRPr sz="1800" kern="1200">
          <a:solidFill>
            <a:schemeClr val="tx1"/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2F13"/>
        </a:buClr>
        <a:buFontTx/>
        <a:buBlip>
          <a:blip r:embed="rId5"/>
        </a:buBlip>
        <a:defRPr sz="1800" kern="1200">
          <a:solidFill>
            <a:schemeClr val="tx1"/>
          </a:solidFill>
          <a:latin typeface="Microsoft Sans Serif" panose="020B0604020202020204" pitchFamily="34" charset="0"/>
          <a:ea typeface="Microsoft Sans Serif" panose="020B0604020202020204" pitchFamily="34" charset="0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E1CFA97-07D0-B5A1-D50B-F952C68489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Primeiro autor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A2632F-50F9-8975-18B4-28915DDE7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C7819-2F42-A25D-DC2D-E204C3A925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Segundo autor</a:t>
            </a:r>
          </a:p>
        </p:txBody>
      </p:sp>
    </p:spTree>
    <p:extLst>
      <p:ext uri="{BB962C8B-B14F-4D97-AF65-F5344CB8AC3E}">
        <p14:creationId xmlns:p14="http://schemas.microsoft.com/office/powerpoint/2010/main" val="288407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5CB0-BED8-E3D7-EEE8-F43D9F9F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Seção 1</a:t>
            </a:r>
          </a:p>
        </p:txBody>
      </p:sp>
    </p:spTree>
    <p:extLst>
      <p:ext uri="{BB962C8B-B14F-4D97-AF65-F5344CB8AC3E}">
        <p14:creationId xmlns:p14="http://schemas.microsoft.com/office/powerpoint/2010/main" val="169438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8979-D939-88E0-78AA-621BE85B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Item 1 da seção 1: Conceitos básicos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BC5EA-7752-7663-CE8B-DAC112F8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614" y="2219889"/>
            <a:ext cx="7664097" cy="1599345"/>
          </a:xfrm>
        </p:spPr>
        <p:txBody>
          <a:bodyPr/>
          <a:lstStyle/>
          <a:p>
            <a:pPr marL="12700" marR="5080">
              <a:lnSpc>
                <a:spcPct val="128699"/>
              </a:lnSpc>
              <a:spcBef>
                <a:spcPts val="100"/>
              </a:spcBef>
            </a:pPr>
            <a:r>
              <a:rPr lang="pt-BR" sz="1800" b="1" spc="-20" dirty="0">
                <a:latin typeface="Arial"/>
                <a:cs typeface="Arial"/>
              </a:rPr>
              <a:t>Texto</a:t>
            </a:r>
            <a:r>
              <a:rPr lang="pt-BR" sz="1800" b="1" spc="-15" dirty="0">
                <a:latin typeface="Arial"/>
                <a:cs typeface="Arial"/>
              </a:rPr>
              <a:t> </a:t>
            </a:r>
            <a:r>
              <a:rPr lang="pt-BR" sz="1800" b="1" spc="-5" dirty="0">
                <a:latin typeface="Arial"/>
                <a:cs typeface="Arial"/>
              </a:rPr>
              <a:t>em</a:t>
            </a:r>
            <a:r>
              <a:rPr lang="pt-BR" sz="1800" b="1" spc="-15" dirty="0">
                <a:latin typeface="Arial"/>
                <a:cs typeface="Arial"/>
              </a:rPr>
              <a:t> </a:t>
            </a:r>
            <a:r>
              <a:rPr lang="pt-BR" sz="1800" b="1" spc="-5" dirty="0">
                <a:latin typeface="Arial"/>
                <a:cs typeface="Arial"/>
              </a:rPr>
              <a:t>negrito</a:t>
            </a:r>
            <a:r>
              <a:rPr lang="pt-BR" sz="1800" b="1" spc="-15" dirty="0">
                <a:latin typeface="Arial"/>
                <a:cs typeface="Arial"/>
              </a:rPr>
              <a:t> </a:t>
            </a:r>
            <a:r>
              <a:rPr lang="pt-BR" sz="1800" spc="-30" dirty="0">
                <a:latin typeface="Microsoft Sans Serif"/>
                <a:cs typeface="Microsoft Sans Serif"/>
              </a:rPr>
              <a:t>Texto</a:t>
            </a:r>
            <a:r>
              <a:rPr lang="pt-BR" sz="180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aqui </a:t>
            </a:r>
            <a:r>
              <a:rPr lang="pt-BR" sz="1800" spc="-225" dirty="0">
                <a:latin typeface="Microsoft Sans Serif"/>
                <a:cs typeface="Microsoft Sans Serif"/>
              </a:rPr>
              <a:t> </a:t>
            </a:r>
          </a:p>
          <a:p>
            <a:pPr marL="12700" marR="5080">
              <a:lnSpc>
                <a:spcPct val="128699"/>
              </a:lnSpc>
              <a:spcBef>
                <a:spcPts val="100"/>
              </a:spcBef>
            </a:pPr>
            <a:r>
              <a:rPr lang="pt-BR" sz="1800" spc="-5" dirty="0">
                <a:latin typeface="Microsoft Sans Serif"/>
                <a:cs typeface="Microsoft Sans Serif"/>
              </a:rPr>
              <a:t>Item</a:t>
            </a:r>
            <a:r>
              <a:rPr lang="pt-BR" sz="1800" spc="5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2;</a:t>
            </a:r>
            <a:endParaRPr lang="pt-BR" sz="1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lang="pt-BR" sz="1800" spc="-5" dirty="0">
                <a:latin typeface="Microsoft Sans Serif"/>
                <a:cs typeface="Microsoft Sans Serif"/>
              </a:rPr>
              <a:t>Item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3;</a:t>
            </a:r>
            <a:endParaRPr lang="pt-BR" sz="1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lang="pt-BR" sz="1800" spc="-5" dirty="0">
                <a:latin typeface="Microsoft Sans Serif"/>
                <a:cs typeface="Microsoft Sans Serif"/>
              </a:rPr>
              <a:t>Item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4.</a:t>
            </a:r>
            <a:endParaRPr lang="pt-BR" dirty="0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A4453EBC-A9E8-E006-01A4-0AD0004BC55F}"/>
              </a:ext>
            </a:extLst>
          </p:cNvPr>
          <p:cNvSpPr/>
          <p:nvPr/>
        </p:nvSpPr>
        <p:spPr>
          <a:xfrm>
            <a:off x="1146477" y="4110176"/>
            <a:ext cx="7671717" cy="365200"/>
          </a:xfrm>
          <a:custGeom>
            <a:avLst/>
            <a:gdLst/>
            <a:ahLst/>
            <a:cxnLst/>
            <a:rect l="l" t="t" r="r" b="b"/>
            <a:pathLst>
              <a:path w="3881754" h="184785">
                <a:moveTo>
                  <a:pt x="3830849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4618"/>
                </a:lnTo>
                <a:lnTo>
                  <a:pt x="3881650" y="184618"/>
                </a:lnTo>
                <a:lnTo>
                  <a:pt x="3881650" y="50800"/>
                </a:lnTo>
                <a:lnTo>
                  <a:pt x="3877641" y="31075"/>
                </a:lnTo>
                <a:lnTo>
                  <a:pt x="3866727" y="14922"/>
                </a:lnTo>
                <a:lnTo>
                  <a:pt x="3850574" y="4008"/>
                </a:lnTo>
                <a:lnTo>
                  <a:pt x="3830849" y="0"/>
                </a:lnTo>
                <a:close/>
              </a:path>
            </a:pathLst>
          </a:custGeom>
          <a:solidFill>
            <a:srgbClr val="48210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8" name="object 14">
            <a:extLst>
              <a:ext uri="{FF2B5EF4-FFF2-40B4-BE49-F238E27FC236}">
                <a16:creationId xmlns:a16="http://schemas.microsoft.com/office/drawing/2014/main" id="{2BFF79B1-00B6-CF2A-D25C-F24D7F063AE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6477" y="4450051"/>
            <a:ext cx="7671509" cy="100021"/>
          </a:xfrm>
          <a:prstGeom prst="rect">
            <a:avLst/>
          </a:prstGeom>
        </p:spPr>
      </p:pic>
      <p:sp>
        <p:nvSpPr>
          <p:cNvPr id="9" name="object 15">
            <a:extLst>
              <a:ext uri="{FF2B5EF4-FFF2-40B4-BE49-F238E27FC236}">
                <a16:creationId xmlns:a16="http://schemas.microsoft.com/office/drawing/2014/main" id="{C9A25B43-511C-AB51-0C11-F455BBCF14DF}"/>
              </a:ext>
            </a:extLst>
          </p:cNvPr>
          <p:cNvSpPr/>
          <p:nvPr/>
        </p:nvSpPr>
        <p:spPr>
          <a:xfrm>
            <a:off x="1146477" y="4537560"/>
            <a:ext cx="7671717" cy="353906"/>
          </a:xfrm>
          <a:custGeom>
            <a:avLst/>
            <a:gdLst/>
            <a:ahLst/>
            <a:cxnLst/>
            <a:rect l="l" t="t" r="r" b="b"/>
            <a:pathLst>
              <a:path w="3881754" h="179069">
                <a:moveTo>
                  <a:pt x="3881650" y="0"/>
                </a:moveTo>
                <a:lnTo>
                  <a:pt x="0" y="0"/>
                </a:lnTo>
                <a:lnTo>
                  <a:pt x="0" y="128022"/>
                </a:lnTo>
                <a:lnTo>
                  <a:pt x="4008" y="147747"/>
                </a:lnTo>
                <a:lnTo>
                  <a:pt x="14922" y="163900"/>
                </a:lnTo>
                <a:lnTo>
                  <a:pt x="31075" y="174814"/>
                </a:lnTo>
                <a:lnTo>
                  <a:pt x="50800" y="178823"/>
                </a:lnTo>
                <a:lnTo>
                  <a:pt x="3830849" y="178823"/>
                </a:lnTo>
                <a:lnTo>
                  <a:pt x="3850574" y="174814"/>
                </a:lnTo>
                <a:lnTo>
                  <a:pt x="3866727" y="163900"/>
                </a:lnTo>
                <a:lnTo>
                  <a:pt x="3877641" y="147747"/>
                </a:lnTo>
                <a:lnTo>
                  <a:pt x="3881650" y="128022"/>
                </a:lnTo>
                <a:lnTo>
                  <a:pt x="3881650" y="0"/>
                </a:lnTo>
                <a:close/>
              </a:path>
            </a:pathLst>
          </a:custGeom>
          <a:solidFill>
            <a:srgbClr val="DAD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7">
            <a:extLst>
              <a:ext uri="{FF2B5EF4-FFF2-40B4-BE49-F238E27FC236}">
                <a16:creationId xmlns:a16="http://schemas.microsoft.com/office/drawing/2014/main" id="{08F3D4D2-1288-9A72-0946-A9B9CD9CE595}"/>
              </a:ext>
            </a:extLst>
          </p:cNvPr>
          <p:cNvSpPr txBox="1"/>
          <p:nvPr/>
        </p:nvSpPr>
        <p:spPr>
          <a:xfrm>
            <a:off x="1244904" y="4037444"/>
            <a:ext cx="1842770" cy="3815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spc="-5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Definição</a:t>
            </a:r>
            <a:endParaRPr sz="2000" dirty="0">
              <a:latin typeface="Microsoft Sans Serif"/>
              <a:cs typeface="Microsoft Sans Serif"/>
            </a:endParaRPr>
          </a:p>
        </p:txBody>
      </p:sp>
      <p:sp>
        <p:nvSpPr>
          <p:cNvPr id="13" name="object 17">
            <a:extLst>
              <a:ext uri="{FF2B5EF4-FFF2-40B4-BE49-F238E27FC236}">
                <a16:creationId xmlns:a16="http://schemas.microsoft.com/office/drawing/2014/main" id="{52FA5B2F-D6B5-E520-9D68-50FB2C41DF32}"/>
              </a:ext>
            </a:extLst>
          </p:cNvPr>
          <p:cNvSpPr txBox="1"/>
          <p:nvPr/>
        </p:nvSpPr>
        <p:spPr>
          <a:xfrm>
            <a:off x="1244903" y="4418959"/>
            <a:ext cx="7489521" cy="3815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pt-BR" sz="2000" i="1" spc="-5" dirty="0">
                <a:latin typeface="Microsoft Sans Serif"/>
                <a:cs typeface="Microsoft Sans Serif"/>
              </a:rPr>
              <a:t>Coloque aqui sua primeira definição</a:t>
            </a:r>
            <a:endParaRPr sz="2000" i="1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93838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8979-D939-88E0-78AA-621BE85B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Item 1 da seção 1: Conceitos básicos</a:t>
            </a:r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A4453EBC-A9E8-E006-01A4-0AD0004BC55F}"/>
              </a:ext>
            </a:extLst>
          </p:cNvPr>
          <p:cNvSpPr/>
          <p:nvPr/>
        </p:nvSpPr>
        <p:spPr>
          <a:xfrm>
            <a:off x="1154097" y="1700351"/>
            <a:ext cx="7671717" cy="365200"/>
          </a:xfrm>
          <a:custGeom>
            <a:avLst/>
            <a:gdLst/>
            <a:ahLst/>
            <a:cxnLst/>
            <a:rect l="l" t="t" r="r" b="b"/>
            <a:pathLst>
              <a:path w="3881754" h="184785">
                <a:moveTo>
                  <a:pt x="3830849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4618"/>
                </a:lnTo>
                <a:lnTo>
                  <a:pt x="3881650" y="184618"/>
                </a:lnTo>
                <a:lnTo>
                  <a:pt x="3881650" y="50800"/>
                </a:lnTo>
                <a:lnTo>
                  <a:pt x="3877641" y="31075"/>
                </a:lnTo>
                <a:lnTo>
                  <a:pt x="3866727" y="14922"/>
                </a:lnTo>
                <a:lnTo>
                  <a:pt x="3850574" y="4008"/>
                </a:lnTo>
                <a:lnTo>
                  <a:pt x="3830849" y="0"/>
                </a:lnTo>
                <a:close/>
              </a:path>
            </a:pathLst>
          </a:custGeom>
          <a:solidFill>
            <a:srgbClr val="48210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8" name="object 14">
            <a:extLst>
              <a:ext uri="{FF2B5EF4-FFF2-40B4-BE49-F238E27FC236}">
                <a16:creationId xmlns:a16="http://schemas.microsoft.com/office/drawing/2014/main" id="{2BFF79B1-00B6-CF2A-D25C-F24D7F063AE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4097" y="2040226"/>
            <a:ext cx="7671509" cy="100021"/>
          </a:xfrm>
          <a:prstGeom prst="rect">
            <a:avLst/>
          </a:prstGeom>
        </p:spPr>
      </p:pic>
      <p:sp>
        <p:nvSpPr>
          <p:cNvPr id="9" name="object 15">
            <a:extLst>
              <a:ext uri="{FF2B5EF4-FFF2-40B4-BE49-F238E27FC236}">
                <a16:creationId xmlns:a16="http://schemas.microsoft.com/office/drawing/2014/main" id="{C9A25B43-511C-AB51-0C11-F455BBCF14DF}"/>
              </a:ext>
            </a:extLst>
          </p:cNvPr>
          <p:cNvSpPr/>
          <p:nvPr/>
        </p:nvSpPr>
        <p:spPr>
          <a:xfrm>
            <a:off x="1154097" y="2127735"/>
            <a:ext cx="7671717" cy="353906"/>
          </a:xfrm>
          <a:custGeom>
            <a:avLst/>
            <a:gdLst/>
            <a:ahLst/>
            <a:cxnLst/>
            <a:rect l="l" t="t" r="r" b="b"/>
            <a:pathLst>
              <a:path w="3881754" h="179069">
                <a:moveTo>
                  <a:pt x="3881650" y="0"/>
                </a:moveTo>
                <a:lnTo>
                  <a:pt x="0" y="0"/>
                </a:lnTo>
                <a:lnTo>
                  <a:pt x="0" y="128022"/>
                </a:lnTo>
                <a:lnTo>
                  <a:pt x="4008" y="147747"/>
                </a:lnTo>
                <a:lnTo>
                  <a:pt x="14922" y="163900"/>
                </a:lnTo>
                <a:lnTo>
                  <a:pt x="31075" y="174814"/>
                </a:lnTo>
                <a:lnTo>
                  <a:pt x="50800" y="178823"/>
                </a:lnTo>
                <a:lnTo>
                  <a:pt x="3830849" y="178823"/>
                </a:lnTo>
                <a:lnTo>
                  <a:pt x="3850574" y="174814"/>
                </a:lnTo>
                <a:lnTo>
                  <a:pt x="3866727" y="163900"/>
                </a:lnTo>
                <a:lnTo>
                  <a:pt x="3877641" y="147747"/>
                </a:lnTo>
                <a:lnTo>
                  <a:pt x="3881650" y="128022"/>
                </a:lnTo>
                <a:lnTo>
                  <a:pt x="3881650" y="0"/>
                </a:lnTo>
                <a:close/>
              </a:path>
            </a:pathLst>
          </a:custGeom>
          <a:solidFill>
            <a:srgbClr val="DAD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7">
            <a:extLst>
              <a:ext uri="{FF2B5EF4-FFF2-40B4-BE49-F238E27FC236}">
                <a16:creationId xmlns:a16="http://schemas.microsoft.com/office/drawing/2014/main" id="{08F3D4D2-1288-9A72-0946-A9B9CD9CE595}"/>
              </a:ext>
            </a:extLst>
          </p:cNvPr>
          <p:cNvSpPr txBox="1"/>
          <p:nvPr/>
        </p:nvSpPr>
        <p:spPr>
          <a:xfrm>
            <a:off x="1252524" y="1627619"/>
            <a:ext cx="1842770" cy="3815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pt-BR" sz="2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Exemplo</a:t>
            </a:r>
            <a:endParaRPr sz="2000" dirty="0">
              <a:latin typeface="Microsoft Sans Serif"/>
              <a:cs typeface="Microsoft Sans Serif"/>
            </a:endParaRPr>
          </a:p>
        </p:txBody>
      </p:sp>
      <p:sp>
        <p:nvSpPr>
          <p:cNvPr id="13" name="object 17">
            <a:extLst>
              <a:ext uri="{FF2B5EF4-FFF2-40B4-BE49-F238E27FC236}">
                <a16:creationId xmlns:a16="http://schemas.microsoft.com/office/drawing/2014/main" id="{52FA5B2F-D6B5-E520-9D68-50FB2C41DF32}"/>
              </a:ext>
            </a:extLst>
          </p:cNvPr>
          <p:cNvSpPr txBox="1"/>
          <p:nvPr/>
        </p:nvSpPr>
        <p:spPr>
          <a:xfrm>
            <a:off x="1252523" y="2009134"/>
            <a:ext cx="7489521" cy="3815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pt-BR" sz="2000" i="1" spc="-5" dirty="0">
                <a:latin typeface="Microsoft Sans Serif"/>
                <a:cs typeface="Microsoft Sans Serif"/>
              </a:rPr>
              <a:t>Coloque aqui um exemplo</a:t>
            </a:r>
            <a:endParaRPr sz="2000" i="1" dirty="0">
              <a:latin typeface="Microsoft Sans Serif"/>
              <a:cs typeface="Microsoft Sans Serif"/>
            </a:endParaRPr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3D062FD8-19A4-33FB-096D-BF888A77AD07}"/>
              </a:ext>
            </a:extLst>
          </p:cNvPr>
          <p:cNvSpPr/>
          <p:nvPr/>
        </p:nvSpPr>
        <p:spPr>
          <a:xfrm>
            <a:off x="1153889" y="2803256"/>
            <a:ext cx="7671717" cy="365200"/>
          </a:xfrm>
          <a:custGeom>
            <a:avLst/>
            <a:gdLst/>
            <a:ahLst/>
            <a:cxnLst/>
            <a:rect l="l" t="t" r="r" b="b"/>
            <a:pathLst>
              <a:path w="3881754" h="184785">
                <a:moveTo>
                  <a:pt x="3830849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4618"/>
                </a:lnTo>
                <a:lnTo>
                  <a:pt x="3881650" y="184618"/>
                </a:lnTo>
                <a:lnTo>
                  <a:pt x="3881650" y="50800"/>
                </a:lnTo>
                <a:lnTo>
                  <a:pt x="3877641" y="31075"/>
                </a:lnTo>
                <a:lnTo>
                  <a:pt x="3866727" y="14922"/>
                </a:lnTo>
                <a:lnTo>
                  <a:pt x="3850574" y="4008"/>
                </a:lnTo>
                <a:lnTo>
                  <a:pt x="3830849" y="0"/>
                </a:lnTo>
                <a:close/>
              </a:path>
            </a:pathLst>
          </a:custGeom>
          <a:solidFill>
            <a:srgbClr val="48210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8" name="object 14">
            <a:extLst>
              <a:ext uri="{FF2B5EF4-FFF2-40B4-BE49-F238E27FC236}">
                <a16:creationId xmlns:a16="http://schemas.microsoft.com/office/drawing/2014/main" id="{1811F8D5-33BE-E0A7-BE61-93CD52095D1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3889" y="3143131"/>
            <a:ext cx="7671509" cy="100021"/>
          </a:xfrm>
          <a:prstGeom prst="rect">
            <a:avLst/>
          </a:prstGeom>
        </p:spPr>
      </p:pic>
      <p:sp>
        <p:nvSpPr>
          <p:cNvPr id="19" name="object 15">
            <a:extLst>
              <a:ext uri="{FF2B5EF4-FFF2-40B4-BE49-F238E27FC236}">
                <a16:creationId xmlns:a16="http://schemas.microsoft.com/office/drawing/2014/main" id="{CB39C2F7-69F2-5DC8-762A-9867F6E5A193}"/>
              </a:ext>
            </a:extLst>
          </p:cNvPr>
          <p:cNvSpPr/>
          <p:nvPr/>
        </p:nvSpPr>
        <p:spPr>
          <a:xfrm>
            <a:off x="1153889" y="3230640"/>
            <a:ext cx="7671717" cy="353906"/>
          </a:xfrm>
          <a:custGeom>
            <a:avLst/>
            <a:gdLst/>
            <a:ahLst/>
            <a:cxnLst/>
            <a:rect l="l" t="t" r="r" b="b"/>
            <a:pathLst>
              <a:path w="3881754" h="179069">
                <a:moveTo>
                  <a:pt x="3881650" y="0"/>
                </a:moveTo>
                <a:lnTo>
                  <a:pt x="0" y="0"/>
                </a:lnTo>
                <a:lnTo>
                  <a:pt x="0" y="128022"/>
                </a:lnTo>
                <a:lnTo>
                  <a:pt x="4008" y="147747"/>
                </a:lnTo>
                <a:lnTo>
                  <a:pt x="14922" y="163900"/>
                </a:lnTo>
                <a:lnTo>
                  <a:pt x="31075" y="174814"/>
                </a:lnTo>
                <a:lnTo>
                  <a:pt x="50800" y="178823"/>
                </a:lnTo>
                <a:lnTo>
                  <a:pt x="3830849" y="178823"/>
                </a:lnTo>
                <a:lnTo>
                  <a:pt x="3850574" y="174814"/>
                </a:lnTo>
                <a:lnTo>
                  <a:pt x="3866727" y="163900"/>
                </a:lnTo>
                <a:lnTo>
                  <a:pt x="3877641" y="147747"/>
                </a:lnTo>
                <a:lnTo>
                  <a:pt x="3881650" y="128022"/>
                </a:lnTo>
                <a:lnTo>
                  <a:pt x="3881650" y="0"/>
                </a:lnTo>
                <a:close/>
              </a:path>
            </a:pathLst>
          </a:custGeom>
          <a:solidFill>
            <a:srgbClr val="DAD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7">
            <a:extLst>
              <a:ext uri="{FF2B5EF4-FFF2-40B4-BE49-F238E27FC236}">
                <a16:creationId xmlns:a16="http://schemas.microsoft.com/office/drawing/2014/main" id="{AE23F267-34A9-AC14-04F9-3E085F13126D}"/>
              </a:ext>
            </a:extLst>
          </p:cNvPr>
          <p:cNvSpPr txBox="1"/>
          <p:nvPr/>
        </p:nvSpPr>
        <p:spPr>
          <a:xfrm>
            <a:off x="1252316" y="2730524"/>
            <a:ext cx="1842770" cy="3815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pt-BR" sz="2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Proposição</a:t>
            </a:r>
            <a:endParaRPr sz="2000" dirty="0">
              <a:latin typeface="Microsoft Sans Serif"/>
              <a:cs typeface="Microsoft Sans Serif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76249BF4-0FBE-56E4-16D4-E4AABFDB4F4D}"/>
              </a:ext>
            </a:extLst>
          </p:cNvPr>
          <p:cNvSpPr txBox="1"/>
          <p:nvPr/>
        </p:nvSpPr>
        <p:spPr>
          <a:xfrm>
            <a:off x="1252315" y="3112039"/>
            <a:ext cx="7489521" cy="3815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pt-BR" sz="2000" i="1" spc="-5" dirty="0">
                <a:latin typeface="Microsoft Sans Serif"/>
                <a:cs typeface="Microsoft Sans Serif"/>
              </a:rPr>
              <a:t>Coloque aqui uma proposição</a:t>
            </a:r>
            <a:endParaRPr sz="2000" i="1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08668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8979-D939-88E0-78AA-621BE85B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Item 1 da seção 1: Conceitos básicos</a:t>
            </a:r>
          </a:p>
        </p:txBody>
      </p:sp>
      <p:pic>
        <p:nvPicPr>
          <p:cNvPr id="3" name="object 7">
            <a:extLst>
              <a:ext uri="{FF2B5EF4-FFF2-40B4-BE49-F238E27FC236}">
                <a16:creationId xmlns:a16="http://schemas.microsoft.com/office/drawing/2014/main" id="{E49CAAFD-9E8F-9103-34A3-22B8DD0397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3584" y="1693027"/>
            <a:ext cx="3816832" cy="3431388"/>
          </a:xfrm>
          <a:prstGeom prst="rect">
            <a:avLst/>
          </a:prstGeom>
        </p:spPr>
      </p:pic>
      <p:sp>
        <p:nvSpPr>
          <p:cNvPr id="4" name="object 8">
            <a:extLst>
              <a:ext uri="{FF2B5EF4-FFF2-40B4-BE49-F238E27FC236}">
                <a16:creationId xmlns:a16="http://schemas.microsoft.com/office/drawing/2014/main" id="{77E6B5E8-2D93-1687-56C0-EF7F97CA8C36}"/>
              </a:ext>
            </a:extLst>
          </p:cNvPr>
          <p:cNvSpPr txBox="1">
            <a:spLocks noChangeAspect="1"/>
          </p:cNvSpPr>
          <p:nvPr/>
        </p:nvSpPr>
        <p:spPr>
          <a:xfrm>
            <a:off x="3338578" y="5258959"/>
            <a:ext cx="246684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82103"/>
                </a:solidFill>
                <a:latin typeface="Microsoft Sans Serif"/>
                <a:cs typeface="Microsoft Sans Serif"/>
              </a:rPr>
              <a:t>Figura:</a:t>
            </a:r>
            <a:r>
              <a:rPr sz="1600" spc="-15" dirty="0">
                <a:solidFill>
                  <a:srgbClr val="482103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Legenda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da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Figura</a:t>
            </a:r>
            <a:endParaRPr sz="16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94653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19E58-0271-6991-27B9-C347C745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Agradecimentos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D5AA-1D0E-32C7-1027-2280FEF16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97" y="2452306"/>
            <a:ext cx="7664097" cy="279459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 spc="-5" dirty="0">
                <a:latin typeface="Microsoft Sans Serif"/>
                <a:cs typeface="Microsoft Sans Serif"/>
              </a:rPr>
              <a:t>Essa seção</a:t>
            </a:r>
            <a:r>
              <a:rPr lang="pt-BR" sz="180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é</a:t>
            </a:r>
            <a:r>
              <a:rPr lang="pt-BR" sz="180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opcional.</a:t>
            </a:r>
          </a:p>
          <a:p>
            <a:pPr marL="0" marR="5080" indent="0" algn="just">
              <a:lnSpc>
                <a:spcPct val="101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 spc="-5" dirty="0">
                <a:latin typeface="Microsoft Sans Serif"/>
                <a:cs typeface="Microsoft Sans Serif"/>
              </a:rPr>
              <a:t>Lembre-se que se os autores estão vinculados à algum programa de bolsa </a:t>
            </a:r>
            <a:r>
              <a:rPr lang="pt-BR" sz="180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é</a:t>
            </a:r>
            <a:r>
              <a:rPr lang="pt-BR" sz="1800" spc="5" dirty="0">
                <a:latin typeface="Microsoft Sans Serif"/>
                <a:cs typeface="Microsoft Sans Serif"/>
              </a:rPr>
              <a:t> </a:t>
            </a:r>
            <a:r>
              <a:rPr lang="pt-BR" sz="1800" dirty="0">
                <a:latin typeface="Microsoft Sans Serif"/>
                <a:cs typeface="Microsoft Sans Serif"/>
              </a:rPr>
              <a:t>importante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15" dirty="0">
                <a:latin typeface="Microsoft Sans Serif"/>
                <a:cs typeface="Microsoft Sans Serif"/>
              </a:rPr>
              <a:t>fazer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menção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à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instituição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fomentadora.</a:t>
            </a:r>
            <a:r>
              <a:rPr lang="pt-BR" sz="1800" spc="65" dirty="0">
                <a:latin typeface="Microsoft Sans Serif"/>
                <a:cs typeface="Microsoft Sans Serif"/>
              </a:rPr>
              <a:t> </a:t>
            </a:r>
            <a:r>
              <a:rPr lang="pt-BR" sz="1800" spc="-20" dirty="0">
                <a:latin typeface="Microsoft Sans Serif"/>
                <a:cs typeface="Microsoft Sans Serif"/>
              </a:rPr>
              <a:t>Por</a:t>
            </a:r>
            <a:r>
              <a:rPr lang="pt-BR" sz="1800" spc="10" dirty="0">
                <a:latin typeface="Microsoft Sans Serif"/>
                <a:cs typeface="Microsoft Sans Serif"/>
              </a:rPr>
              <a:t> </a:t>
            </a:r>
            <a:r>
              <a:rPr lang="pt-BR" sz="1800" spc="-10" dirty="0">
                <a:latin typeface="Microsoft Sans Serif"/>
                <a:cs typeface="Microsoft Sans Serif"/>
              </a:rPr>
              <a:t>exemplo:</a:t>
            </a:r>
            <a:endParaRPr lang="pt-BR" sz="1800" spc="-5" dirty="0">
              <a:latin typeface="Microsoft Sans Serif"/>
              <a:cs typeface="Microsoft Sans Serif"/>
            </a:endParaRPr>
          </a:p>
          <a:p>
            <a:pPr marL="0" marR="5080" indent="0" algn="just">
              <a:lnSpc>
                <a:spcPct val="101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 spc="-5" dirty="0">
                <a:latin typeface="Microsoft Sans Serif"/>
                <a:cs typeface="Microsoft Sans Serif"/>
              </a:rPr>
              <a:t>Na condição de bolsista do PET Matemática da Universidade </a:t>
            </a:r>
            <a:r>
              <a:rPr lang="pt-BR" sz="1800" spc="-10" dirty="0">
                <a:latin typeface="Microsoft Sans Serif"/>
                <a:cs typeface="Microsoft Sans Serif"/>
              </a:rPr>
              <a:t>Federal </a:t>
            </a:r>
            <a:r>
              <a:rPr lang="pt-BR" sz="1800" spc="-5" dirty="0">
                <a:latin typeface="Microsoft Sans Serif"/>
                <a:cs typeface="Microsoft Sans Serif"/>
              </a:rPr>
              <a:t>de </a:t>
            </a:r>
            <a:r>
              <a:rPr lang="pt-BR" sz="180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Uberlândia, agradeço ao Programa de Educação </a:t>
            </a:r>
            <a:r>
              <a:rPr lang="pt-BR" sz="1800" spc="-20" dirty="0">
                <a:latin typeface="Microsoft Sans Serif"/>
                <a:cs typeface="Microsoft Sans Serif"/>
              </a:rPr>
              <a:t>Tutorial </a:t>
            </a:r>
            <a:r>
              <a:rPr lang="pt-BR" sz="1800" spc="-5" dirty="0">
                <a:latin typeface="Microsoft Sans Serif"/>
                <a:cs typeface="Microsoft Sans Serif"/>
              </a:rPr>
              <a:t>da SESu/MEC </a:t>
            </a:r>
            <a:r>
              <a:rPr lang="pt-BR" sz="1800" dirty="0">
                <a:latin typeface="Microsoft Sans Serif"/>
                <a:cs typeface="Microsoft Sans Serif"/>
              </a:rPr>
              <a:t> </a:t>
            </a:r>
            <a:r>
              <a:rPr lang="pt-BR" sz="1800" spc="-5" dirty="0">
                <a:latin typeface="Microsoft Sans Serif"/>
                <a:cs typeface="Microsoft Sans Serif"/>
              </a:rPr>
              <a:t>pelo</a:t>
            </a:r>
            <a:r>
              <a:rPr lang="pt-BR" sz="1800" spc="5" dirty="0">
                <a:latin typeface="Microsoft Sans Serif"/>
                <a:cs typeface="Microsoft Sans Serif"/>
              </a:rPr>
              <a:t> </a:t>
            </a:r>
            <a:r>
              <a:rPr lang="pt-BR" sz="1800" spc="-15" dirty="0">
                <a:latin typeface="Microsoft Sans Serif"/>
                <a:cs typeface="Microsoft Sans Serif"/>
              </a:rPr>
              <a:t>fomento.</a:t>
            </a:r>
            <a:endParaRPr lang="pt-BR" sz="18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2446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52A7-26D8-C56D-72D9-68557D2E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35592-99BE-0C4C-E8A9-1D09EA27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97" y="2529881"/>
            <a:ext cx="7664097" cy="256599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pt-BR" spc="-5" dirty="0">
                <a:solidFill>
                  <a:srgbClr val="482103"/>
                </a:solidFill>
              </a:rPr>
              <a:t>CRETELLA</a:t>
            </a:r>
            <a:r>
              <a:rPr lang="pt-BR" spc="10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JÚNIOR,</a:t>
            </a:r>
            <a:r>
              <a:rPr lang="pt-BR" spc="10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José.</a:t>
            </a:r>
            <a:r>
              <a:rPr lang="pt-BR" spc="10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Do</a:t>
            </a:r>
            <a:r>
              <a:rPr lang="pt-BR" spc="10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impeachment</a:t>
            </a:r>
            <a:r>
              <a:rPr lang="pt-BR" spc="110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no</a:t>
            </a:r>
            <a:r>
              <a:rPr lang="pt-BR" spc="10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direito</a:t>
            </a:r>
            <a:r>
              <a:rPr lang="pt-BR" spc="105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brasileiro. </a:t>
            </a:r>
            <a:r>
              <a:rPr lang="pt-BR" spc="-22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[São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Paulo]:R.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dos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20" dirty="0">
                <a:solidFill>
                  <a:srgbClr val="482103"/>
                </a:solidFill>
              </a:rPr>
              <a:t>Tribunais,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1992.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20" dirty="0">
                <a:solidFill>
                  <a:srgbClr val="482103"/>
                </a:solidFill>
              </a:rPr>
              <a:t>p.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107.</a:t>
            </a:r>
          </a:p>
          <a:p>
            <a:pPr>
              <a:buBlip>
                <a:blip r:embed="rId2"/>
              </a:buBlip>
            </a:pPr>
            <a:r>
              <a:rPr lang="pt-BR" spc="-5" dirty="0">
                <a:solidFill>
                  <a:srgbClr val="482103"/>
                </a:solidFill>
              </a:rPr>
              <a:t>BOLETIM</a:t>
            </a:r>
            <a:r>
              <a:rPr lang="pt-BR" spc="50" dirty="0">
                <a:solidFill>
                  <a:srgbClr val="482103"/>
                </a:solidFill>
              </a:rPr>
              <a:t> </a:t>
            </a:r>
            <a:r>
              <a:rPr lang="pt-BR" spc="-25" dirty="0">
                <a:solidFill>
                  <a:srgbClr val="482103"/>
                </a:solidFill>
              </a:rPr>
              <a:t>ESTATÍSTICO</a:t>
            </a:r>
            <a:r>
              <a:rPr lang="pt-BR" spc="50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[da]</a:t>
            </a:r>
            <a:r>
              <a:rPr lang="pt-BR" spc="5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Rede</a:t>
            </a:r>
            <a:r>
              <a:rPr lang="pt-BR" spc="50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Ferroviária</a:t>
            </a:r>
            <a:r>
              <a:rPr lang="pt-BR" spc="55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Federal.</a:t>
            </a:r>
            <a:r>
              <a:rPr lang="pt-BR" spc="50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Rio</a:t>
            </a:r>
            <a:r>
              <a:rPr lang="pt-BR" spc="5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de</a:t>
            </a:r>
            <a:r>
              <a:rPr lang="pt-BR" spc="50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Ja- </a:t>
            </a:r>
            <a:r>
              <a:rPr lang="pt-BR" spc="-225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neiro,</a:t>
            </a:r>
            <a:r>
              <a:rPr lang="pt-BR" spc="5" dirty="0">
                <a:solidFill>
                  <a:srgbClr val="482103"/>
                </a:solidFill>
              </a:rPr>
              <a:t> </a:t>
            </a:r>
            <a:r>
              <a:rPr lang="pt-BR" spc="-5" dirty="0">
                <a:solidFill>
                  <a:srgbClr val="482103"/>
                </a:solidFill>
              </a:rPr>
              <a:t>1965.</a:t>
            </a:r>
            <a:r>
              <a:rPr lang="pt-BR" spc="10" dirty="0">
                <a:solidFill>
                  <a:srgbClr val="482103"/>
                </a:solidFill>
              </a:rPr>
              <a:t> </a:t>
            </a:r>
            <a:r>
              <a:rPr lang="pt-BR" spc="-10" dirty="0">
                <a:solidFill>
                  <a:srgbClr val="482103"/>
                </a:solidFill>
              </a:rPr>
              <a:t>p.20.</a:t>
            </a:r>
          </a:p>
          <a:p>
            <a:pPr>
              <a:buBlip>
                <a:blip r:embed="rId2"/>
              </a:buBlip>
            </a:pPr>
            <a:r>
              <a:rPr lang="en-US" spc="-5" dirty="0">
                <a:solidFill>
                  <a:srgbClr val="482103"/>
                </a:solidFill>
              </a:rPr>
              <a:t>MUNKRES,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20" dirty="0">
                <a:solidFill>
                  <a:srgbClr val="482103"/>
                </a:solidFill>
              </a:rPr>
              <a:t>J.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R.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25" dirty="0">
                <a:solidFill>
                  <a:srgbClr val="482103"/>
                </a:solidFill>
              </a:rPr>
              <a:t>Topology.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2nd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ed.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Upper</a:t>
            </a:r>
            <a:r>
              <a:rPr lang="en-US" spc="75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Saddle</a:t>
            </a:r>
            <a:r>
              <a:rPr lang="en-US" spc="80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River:</a:t>
            </a:r>
            <a:r>
              <a:rPr lang="en-US" spc="200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Prentice </a:t>
            </a:r>
            <a:r>
              <a:rPr lang="en-US" spc="-225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Hall,</a:t>
            </a:r>
            <a:r>
              <a:rPr lang="en-US" spc="5" dirty="0">
                <a:solidFill>
                  <a:srgbClr val="482103"/>
                </a:solidFill>
              </a:rPr>
              <a:t> </a:t>
            </a:r>
            <a:r>
              <a:rPr lang="en-US" spc="-10" dirty="0">
                <a:solidFill>
                  <a:srgbClr val="482103"/>
                </a:solidFill>
              </a:rPr>
              <a:t>Pearson,</a:t>
            </a:r>
            <a:r>
              <a:rPr lang="en-US" spc="10" dirty="0">
                <a:solidFill>
                  <a:srgbClr val="482103"/>
                </a:solidFill>
              </a:rPr>
              <a:t> </a:t>
            </a:r>
            <a:r>
              <a:rPr lang="en-US" spc="-5" dirty="0">
                <a:solidFill>
                  <a:srgbClr val="482103"/>
                </a:solidFill>
              </a:rPr>
              <a:t>2000.</a:t>
            </a:r>
          </a:p>
        </p:txBody>
      </p:sp>
    </p:spTree>
    <p:extLst>
      <p:ext uri="{BB962C8B-B14F-4D97-AF65-F5344CB8AC3E}">
        <p14:creationId xmlns:p14="http://schemas.microsoft.com/office/powerpoint/2010/main" val="62298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EB078-DB33-B096-170B-003650DF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197" y="3228975"/>
            <a:ext cx="7664097" cy="622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dirty="0"/>
              <a:t>Obrigado (a)!</a:t>
            </a:r>
          </a:p>
        </p:txBody>
      </p:sp>
    </p:spTree>
    <p:extLst>
      <p:ext uri="{BB962C8B-B14F-4D97-AF65-F5344CB8AC3E}">
        <p14:creationId xmlns:p14="http://schemas.microsoft.com/office/powerpoint/2010/main" val="140723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</TotalTime>
  <Words>194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Microsoft Sans Serif</vt:lpstr>
      <vt:lpstr>Office Theme</vt:lpstr>
      <vt:lpstr>Título</vt:lpstr>
      <vt:lpstr>Seção 1</vt:lpstr>
      <vt:lpstr>Item 1 da seção 1: Conceitos básicos</vt:lpstr>
      <vt:lpstr>Item 1 da seção 1: Conceitos básicos</vt:lpstr>
      <vt:lpstr>Item 1 da seção 1: Conceitos básicos</vt:lpstr>
      <vt:lpstr>Agradecimentos</vt:lpstr>
      <vt:lpstr>Referências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Lorena Bezerra de Almeida</dc:creator>
  <cp:lastModifiedBy>Lorena Bezerra de Almeida</cp:lastModifiedBy>
  <cp:revision>3</cp:revision>
  <dcterms:created xsi:type="dcterms:W3CDTF">2024-05-09T17:30:13Z</dcterms:created>
  <dcterms:modified xsi:type="dcterms:W3CDTF">2024-05-09T20:00:32Z</dcterms:modified>
</cp:coreProperties>
</file>