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iKc2abWUXs+4V058bbUMQM33g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C0C6CA-8F4C-4751-A8BE-68D1A9C26A1A}">
  <a:tblStyle styleId="{1FC0C6CA-8F4C-4751-A8BE-68D1A9C26A1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0000"/>
                  </a:srgbClr>
                </a:gs>
                <a:gs pos="33333">
                  <a:srgbClr val="92067D">
                    <a:alpha val="60000"/>
                  </a:srgbClr>
                </a:gs>
                <a:gs pos="66667">
                  <a:srgbClr val="1B1D62">
                    <a:alpha val="60000"/>
                  </a:srgbClr>
                </a:gs>
                <a:gs pos="100000">
                  <a:srgbClr val="000222">
                    <a:alpha val="60000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2823572" y="1891061"/>
            <a:ext cx="14435728" cy="2302818"/>
            <a:chOff x="0" y="-104775"/>
            <a:chExt cx="3802003" cy="606503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3802002" cy="501728"/>
            </a:xfrm>
            <a:custGeom>
              <a:rect b="b" l="l" r="r" t="t"/>
              <a:pathLst>
                <a:path extrusionOk="0" h="501728" w="3802002">
                  <a:moveTo>
                    <a:pt x="27351" y="0"/>
                  </a:moveTo>
                  <a:lnTo>
                    <a:pt x="3774651" y="0"/>
                  </a:lnTo>
                  <a:cubicBezTo>
                    <a:pt x="3781905" y="0"/>
                    <a:pt x="3788862" y="2882"/>
                    <a:pt x="3793991" y="8011"/>
                  </a:cubicBezTo>
                  <a:cubicBezTo>
                    <a:pt x="3799121" y="13140"/>
                    <a:pt x="3802002" y="20097"/>
                    <a:pt x="3802002" y="27351"/>
                  </a:cubicBezTo>
                  <a:lnTo>
                    <a:pt x="3802002" y="474377"/>
                  </a:lnTo>
                  <a:cubicBezTo>
                    <a:pt x="3802002" y="489483"/>
                    <a:pt x="3789757" y="501728"/>
                    <a:pt x="3774651" y="501728"/>
                  </a:cubicBezTo>
                  <a:lnTo>
                    <a:pt x="27351" y="501728"/>
                  </a:lnTo>
                  <a:cubicBezTo>
                    <a:pt x="12246" y="501728"/>
                    <a:pt x="0" y="489483"/>
                    <a:pt x="0" y="474377"/>
                  </a:cubicBezTo>
                  <a:lnTo>
                    <a:pt x="0" y="27351"/>
                  </a:lnTo>
                  <a:cubicBezTo>
                    <a:pt x="0" y="12246"/>
                    <a:pt x="12246" y="0"/>
                    <a:pt x="27351" y="0"/>
                  </a:cubicBez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-104775"/>
              <a:ext cx="3802003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3214288" y="2927070"/>
            <a:ext cx="1370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Títu</a:t>
            </a:r>
            <a:r>
              <a:rPr lang="en-US" sz="5000">
                <a:solidFill>
                  <a:srgbClr val="FA99FF"/>
                </a:solidFill>
              </a:rPr>
              <a:t>lo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166882" y="4717165"/>
            <a:ext cx="13701702" cy="907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 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3190585" y="5987171"/>
            <a:ext cx="13701702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Instituto de Matemática e Estatística </a:t>
            </a:r>
            <a:endParaRPr/>
          </a:p>
          <a:p>
            <a:pPr indent="0" lvl="0" marL="0" marR="0" rtl="0" algn="ctr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UNIVERSIDADE FEDERAL DE UBERLÂNDIA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8896606" y="6692021"/>
            <a:ext cx="2242254" cy="352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8113308" y="7415987"/>
            <a:ext cx="3856255" cy="268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 a 26 de junho de 2026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9144000" y="4997370"/>
            <a:ext cx="0" cy="32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3797525" y="8018001"/>
            <a:ext cx="12878908" cy="2149409"/>
          </a:xfrm>
          <a:custGeom>
            <a:rect b="b" l="l" r="r" t="t"/>
            <a:pathLst>
              <a:path extrusionOk="0" h="2149409" w="12878908">
                <a:moveTo>
                  <a:pt x="0" y="0"/>
                </a:moveTo>
                <a:lnTo>
                  <a:pt x="12878907" y="0"/>
                </a:lnTo>
                <a:lnTo>
                  <a:pt x="12878907" y="2149409"/>
                </a:lnTo>
                <a:lnTo>
                  <a:pt x="0" y="2149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63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0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241" name="Google Shape;241;p10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42" name="Google Shape;242;p10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0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244" name="Google Shape;244;p10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45" name="Google Shape;245;p10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0"/>
          <p:cNvSpPr/>
          <p:nvPr/>
        </p:nvSpPr>
        <p:spPr>
          <a:xfrm>
            <a:off x="6568867" y="3049912"/>
            <a:ext cx="6211112" cy="5085608"/>
          </a:xfrm>
          <a:custGeom>
            <a:rect b="b" l="l" r="r" t="t"/>
            <a:pathLst>
              <a:path extrusionOk="0" h="5085608" w="6211112">
                <a:moveTo>
                  <a:pt x="0" y="0"/>
                </a:moveTo>
                <a:lnTo>
                  <a:pt x="6211111" y="0"/>
                </a:lnTo>
                <a:lnTo>
                  <a:pt x="6211111" y="5085608"/>
                </a:lnTo>
                <a:lnTo>
                  <a:pt x="0" y="5085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0"/>
          <p:cNvSpPr txBox="1"/>
          <p:nvPr/>
        </p:nvSpPr>
        <p:spPr>
          <a:xfrm>
            <a:off x="2823572" y="714391"/>
            <a:ext cx="13701702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Como colocar Imagem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250" name="Google Shape;250;p10"/>
          <p:cNvSpPr txBox="1"/>
          <p:nvPr/>
        </p:nvSpPr>
        <p:spPr>
          <a:xfrm>
            <a:off x="7495416" y="8397979"/>
            <a:ext cx="4358012" cy="268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Figura: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Legenda da Figura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1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256" name="Google Shape;256;p11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57" name="Google Shape;257;p11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1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259" name="Google Shape;259;p11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60" name="Google Shape;260;p11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1"/>
          <p:cNvSpPr txBox="1"/>
          <p:nvPr/>
        </p:nvSpPr>
        <p:spPr>
          <a:xfrm>
            <a:off x="2823572" y="714391"/>
            <a:ext cx="13701702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0" y="5180429"/>
            <a:ext cx="1905000" cy="2521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2666346" y="2856239"/>
            <a:ext cx="13701702" cy="3270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Essa seção é opcional.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Lembre-se que se os autores estão vinculados à algum programa de bolsa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importante fazer menção à instituição fomentadora. Por exemplo: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condição de bolsista do PET Matemática da Universidade Federal de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Uberlândia, agradeço ao Programa de Educação Tutorial da SESu/MEC pelo fomento.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270" name="Google Shape;270;p12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71" name="Google Shape;271;p12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2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273" name="Google Shape;273;p12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74" name="Google Shape;274;p12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2"/>
          <p:cNvSpPr txBox="1"/>
          <p:nvPr/>
        </p:nvSpPr>
        <p:spPr>
          <a:xfrm>
            <a:off x="2823572" y="714391"/>
            <a:ext cx="13701702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276" name="Google Shape;276;p12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277" name="Google Shape;277;p12"/>
          <p:cNvSpPr txBox="1"/>
          <p:nvPr/>
        </p:nvSpPr>
        <p:spPr>
          <a:xfrm>
            <a:off x="0" y="5180429"/>
            <a:ext cx="1905000" cy="2521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2823572" y="4478975"/>
            <a:ext cx="14435728" cy="2908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 CRETELLA JÚNIOR, José. Do impeachmentno direito brasileiro. [São Paulo]:R. dos Tribunais, 1992. p. 107.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[2]BOLETIM ESTATÍSTICO [da] Rede Ferroviária Federal. Rio de Janeiro, 1965. p. 20.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[3] MUNKRES, J. R. Topology. 2nd ed. Upper Saddle River: Prentice Hall, Pearson, 2000.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3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284" name="Google Shape;284;p13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85" name="Google Shape;285;p13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3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287" name="Google Shape;287;p13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88" name="Google Shape;288;p13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3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290" name="Google Shape;290;p13"/>
          <p:cNvSpPr txBox="1"/>
          <p:nvPr/>
        </p:nvSpPr>
        <p:spPr>
          <a:xfrm>
            <a:off x="0" y="5180429"/>
            <a:ext cx="1905000" cy="2521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3"/>
          <p:cNvSpPr txBox="1"/>
          <p:nvPr/>
        </p:nvSpPr>
        <p:spPr>
          <a:xfrm>
            <a:off x="2456558" y="5435177"/>
            <a:ext cx="14435728" cy="834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Obrigada!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"/>
          <p:cNvSpPr txBox="1"/>
          <p:nvPr/>
        </p:nvSpPr>
        <p:spPr>
          <a:xfrm>
            <a:off x="3473052" y="1507376"/>
            <a:ext cx="11341896" cy="1318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18" u="none" cap="none" strike="noStrike">
                <a:solidFill>
                  <a:srgbClr val="00030A"/>
                </a:solidFill>
                <a:latin typeface="Arial"/>
                <a:ea typeface="Arial"/>
                <a:cs typeface="Arial"/>
                <a:sym typeface="Arial"/>
              </a:rPr>
              <a:t>Guia de Cores</a:t>
            </a:r>
            <a:endParaRPr/>
          </a:p>
        </p:txBody>
      </p:sp>
      <p:grpSp>
        <p:nvGrpSpPr>
          <p:cNvPr id="297" name="Google Shape;297;p14"/>
          <p:cNvGrpSpPr/>
          <p:nvPr/>
        </p:nvGrpSpPr>
        <p:grpSpPr>
          <a:xfrm>
            <a:off x="1488798" y="3884775"/>
            <a:ext cx="3100258" cy="3971338"/>
            <a:chOff x="0" y="0"/>
            <a:chExt cx="465503" cy="596295"/>
          </a:xfrm>
        </p:grpSpPr>
        <p:sp>
          <p:nvSpPr>
            <p:cNvPr id="298" name="Google Shape;298;p14"/>
            <p:cNvSpPr/>
            <p:nvPr/>
          </p:nvSpPr>
          <p:spPr>
            <a:xfrm>
              <a:off x="0" y="0"/>
              <a:ext cx="465503" cy="596295"/>
            </a:xfrm>
            <a:custGeom>
              <a:rect b="b" l="l" r="r" t="t"/>
              <a:pathLst>
                <a:path extrusionOk="0" h="596295" w="465503">
                  <a:moveTo>
                    <a:pt x="0" y="0"/>
                  </a:moveTo>
                  <a:lnTo>
                    <a:pt x="465503" y="0"/>
                  </a:lnTo>
                  <a:lnTo>
                    <a:pt x="465503" y="596295"/>
                  </a:lnTo>
                  <a:lnTo>
                    <a:pt x="0" y="596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9" name="Google Shape;299;p14"/>
            <p:cNvSpPr txBox="1"/>
            <p:nvPr/>
          </p:nvSpPr>
          <p:spPr>
            <a:xfrm>
              <a:off x="0" y="0"/>
              <a:ext cx="465503" cy="596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2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4"/>
          <p:cNvGrpSpPr/>
          <p:nvPr/>
        </p:nvGrpSpPr>
        <p:grpSpPr>
          <a:xfrm>
            <a:off x="1731162" y="4223041"/>
            <a:ext cx="2545435" cy="2545435"/>
            <a:chOff x="0" y="0"/>
            <a:chExt cx="812800" cy="812800"/>
          </a:xfrm>
        </p:grpSpPr>
        <p:sp>
          <p:nvSpPr>
            <p:cNvPr id="301" name="Google Shape;30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9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5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4"/>
          <p:cNvGrpSpPr/>
          <p:nvPr/>
        </p:nvGrpSpPr>
        <p:grpSpPr>
          <a:xfrm>
            <a:off x="4545875" y="3884775"/>
            <a:ext cx="3100258" cy="3971338"/>
            <a:chOff x="0" y="0"/>
            <a:chExt cx="465503" cy="596295"/>
          </a:xfrm>
        </p:grpSpPr>
        <p:sp>
          <p:nvSpPr>
            <p:cNvPr id="304" name="Google Shape;304;p14"/>
            <p:cNvSpPr/>
            <p:nvPr/>
          </p:nvSpPr>
          <p:spPr>
            <a:xfrm>
              <a:off x="0" y="0"/>
              <a:ext cx="465503" cy="596295"/>
            </a:xfrm>
            <a:custGeom>
              <a:rect b="b" l="l" r="r" t="t"/>
              <a:pathLst>
                <a:path extrusionOk="0" h="596295" w="465503">
                  <a:moveTo>
                    <a:pt x="0" y="0"/>
                  </a:moveTo>
                  <a:lnTo>
                    <a:pt x="465503" y="0"/>
                  </a:lnTo>
                  <a:lnTo>
                    <a:pt x="465503" y="596295"/>
                  </a:lnTo>
                  <a:lnTo>
                    <a:pt x="0" y="596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5" name="Google Shape;305;p14"/>
            <p:cNvSpPr txBox="1"/>
            <p:nvPr/>
          </p:nvSpPr>
          <p:spPr>
            <a:xfrm>
              <a:off x="0" y="0"/>
              <a:ext cx="465503" cy="596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2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4"/>
          <p:cNvGrpSpPr/>
          <p:nvPr/>
        </p:nvGrpSpPr>
        <p:grpSpPr>
          <a:xfrm>
            <a:off x="4804201" y="4223041"/>
            <a:ext cx="2545435" cy="2545435"/>
            <a:chOff x="0" y="0"/>
            <a:chExt cx="812800" cy="812800"/>
          </a:xfrm>
        </p:grpSpPr>
        <p:sp>
          <p:nvSpPr>
            <p:cNvPr id="307" name="Google Shape;30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32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52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4"/>
          <p:cNvGrpSpPr/>
          <p:nvPr/>
        </p:nvGrpSpPr>
        <p:grpSpPr>
          <a:xfrm>
            <a:off x="7609370" y="3884775"/>
            <a:ext cx="3100258" cy="3971338"/>
            <a:chOff x="0" y="0"/>
            <a:chExt cx="465503" cy="596295"/>
          </a:xfrm>
        </p:grpSpPr>
        <p:sp>
          <p:nvSpPr>
            <p:cNvPr id="310" name="Google Shape;310;p14"/>
            <p:cNvSpPr/>
            <p:nvPr/>
          </p:nvSpPr>
          <p:spPr>
            <a:xfrm>
              <a:off x="0" y="0"/>
              <a:ext cx="465503" cy="596295"/>
            </a:xfrm>
            <a:custGeom>
              <a:rect b="b" l="l" r="r" t="t"/>
              <a:pathLst>
                <a:path extrusionOk="0" h="596295" w="465503">
                  <a:moveTo>
                    <a:pt x="0" y="0"/>
                  </a:moveTo>
                  <a:lnTo>
                    <a:pt x="465503" y="0"/>
                  </a:lnTo>
                  <a:lnTo>
                    <a:pt x="465503" y="596295"/>
                  </a:lnTo>
                  <a:lnTo>
                    <a:pt x="0" y="596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1" name="Google Shape;311;p14"/>
            <p:cNvSpPr txBox="1"/>
            <p:nvPr/>
          </p:nvSpPr>
          <p:spPr>
            <a:xfrm>
              <a:off x="0" y="0"/>
              <a:ext cx="465503" cy="596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2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4"/>
          <p:cNvGrpSpPr/>
          <p:nvPr/>
        </p:nvGrpSpPr>
        <p:grpSpPr>
          <a:xfrm>
            <a:off x="7877239" y="4223041"/>
            <a:ext cx="2545435" cy="2545435"/>
            <a:chOff x="0" y="0"/>
            <a:chExt cx="812800" cy="812800"/>
          </a:xfrm>
        </p:grpSpPr>
        <p:sp>
          <p:nvSpPr>
            <p:cNvPr id="313" name="Google Shape;31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06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2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4"/>
          <p:cNvGrpSpPr/>
          <p:nvPr/>
        </p:nvGrpSpPr>
        <p:grpSpPr>
          <a:xfrm>
            <a:off x="10672866" y="3884775"/>
            <a:ext cx="3100258" cy="3971338"/>
            <a:chOff x="0" y="0"/>
            <a:chExt cx="465503" cy="596295"/>
          </a:xfrm>
        </p:grpSpPr>
        <p:sp>
          <p:nvSpPr>
            <p:cNvPr id="316" name="Google Shape;316;p14"/>
            <p:cNvSpPr/>
            <p:nvPr/>
          </p:nvSpPr>
          <p:spPr>
            <a:xfrm>
              <a:off x="0" y="0"/>
              <a:ext cx="465503" cy="596295"/>
            </a:xfrm>
            <a:custGeom>
              <a:rect b="b" l="l" r="r" t="t"/>
              <a:pathLst>
                <a:path extrusionOk="0" h="596295" w="465503">
                  <a:moveTo>
                    <a:pt x="0" y="0"/>
                  </a:moveTo>
                  <a:lnTo>
                    <a:pt x="465503" y="0"/>
                  </a:lnTo>
                  <a:lnTo>
                    <a:pt x="465503" y="596295"/>
                  </a:lnTo>
                  <a:lnTo>
                    <a:pt x="0" y="596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7" name="Google Shape;317;p14"/>
            <p:cNvSpPr txBox="1"/>
            <p:nvPr/>
          </p:nvSpPr>
          <p:spPr>
            <a:xfrm>
              <a:off x="0" y="0"/>
              <a:ext cx="465503" cy="596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2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10950278" y="4223041"/>
            <a:ext cx="2545435" cy="2545435"/>
            <a:chOff x="0" y="0"/>
            <a:chExt cx="812800" cy="812800"/>
          </a:xfrm>
        </p:grpSpPr>
        <p:sp>
          <p:nvSpPr>
            <p:cNvPr id="319" name="Google Shape;31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1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2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4"/>
          <p:cNvGrpSpPr/>
          <p:nvPr/>
        </p:nvGrpSpPr>
        <p:grpSpPr>
          <a:xfrm>
            <a:off x="13698943" y="3884775"/>
            <a:ext cx="3100258" cy="3971338"/>
            <a:chOff x="0" y="0"/>
            <a:chExt cx="465503" cy="596295"/>
          </a:xfrm>
        </p:grpSpPr>
        <p:sp>
          <p:nvSpPr>
            <p:cNvPr id="322" name="Google Shape;322;p14"/>
            <p:cNvSpPr/>
            <p:nvPr/>
          </p:nvSpPr>
          <p:spPr>
            <a:xfrm>
              <a:off x="0" y="0"/>
              <a:ext cx="465503" cy="596295"/>
            </a:xfrm>
            <a:custGeom>
              <a:rect b="b" l="l" r="r" t="t"/>
              <a:pathLst>
                <a:path extrusionOk="0" h="596295" w="465503">
                  <a:moveTo>
                    <a:pt x="0" y="0"/>
                  </a:moveTo>
                  <a:lnTo>
                    <a:pt x="465503" y="0"/>
                  </a:lnTo>
                  <a:lnTo>
                    <a:pt x="465503" y="596295"/>
                  </a:lnTo>
                  <a:lnTo>
                    <a:pt x="0" y="596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3" name="Google Shape;323;p14"/>
            <p:cNvSpPr txBox="1"/>
            <p:nvPr/>
          </p:nvSpPr>
          <p:spPr>
            <a:xfrm>
              <a:off x="0" y="0"/>
              <a:ext cx="465503" cy="596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2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4"/>
          <p:cNvGrpSpPr/>
          <p:nvPr/>
        </p:nvGrpSpPr>
        <p:grpSpPr>
          <a:xfrm>
            <a:off x="13976355" y="4223041"/>
            <a:ext cx="2545435" cy="2545435"/>
            <a:chOff x="0" y="0"/>
            <a:chExt cx="812800" cy="812800"/>
          </a:xfrm>
        </p:grpSpPr>
        <p:sp>
          <p:nvSpPr>
            <p:cNvPr id="325" name="Google Shape;32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2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625" lIns="16625" spcFirstLastPara="1" rIns="16625" wrap="square" tIns="16625">
              <a:noAutofit/>
            </a:bodyPr>
            <a:lstStyle/>
            <a:p>
              <a:pPr indent="0" lvl="0" marL="0" marR="0" rtl="0" algn="ctr">
                <a:lnSpc>
                  <a:spcPct val="26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14"/>
          <p:cNvSpPr txBox="1"/>
          <p:nvPr/>
        </p:nvSpPr>
        <p:spPr>
          <a:xfrm>
            <a:off x="1731162" y="6997646"/>
            <a:ext cx="2447832" cy="643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LILÁS PASTEL</a:t>
            </a:r>
            <a:endParaRPr/>
          </a:p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#FA99FF</a:t>
            </a:r>
            <a:endParaRPr/>
          </a:p>
        </p:txBody>
      </p:sp>
      <p:sp>
        <p:nvSpPr>
          <p:cNvPr id="328" name="Google Shape;328;p14"/>
          <p:cNvSpPr txBox="1"/>
          <p:nvPr/>
        </p:nvSpPr>
        <p:spPr>
          <a:xfrm>
            <a:off x="4804201" y="6997646"/>
            <a:ext cx="2447832" cy="643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ROSA NEON</a:t>
            </a:r>
            <a:endParaRPr/>
          </a:p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#CD32B6</a:t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7877239" y="6997646"/>
            <a:ext cx="2447832" cy="96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ROSA NEON VIVIDO</a:t>
            </a:r>
            <a:endParaRPr/>
          </a:p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#92067D</a:t>
            </a:r>
            <a:endParaRPr/>
          </a:p>
        </p:txBody>
      </p:sp>
      <p:sp>
        <p:nvSpPr>
          <p:cNvPr id="330" name="Google Shape;330;p14"/>
          <p:cNvSpPr txBox="1"/>
          <p:nvPr/>
        </p:nvSpPr>
        <p:spPr>
          <a:xfrm>
            <a:off x="10950278" y="6997646"/>
            <a:ext cx="2447832" cy="643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AZUL ESCURO</a:t>
            </a:r>
            <a:endParaRPr/>
          </a:p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#1B1D62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13976355" y="6997646"/>
            <a:ext cx="2447832" cy="643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AZUL ESCURO</a:t>
            </a:r>
            <a:endParaRPr/>
          </a:p>
          <a:p>
            <a:pPr indent="0" lvl="0" marL="0" marR="0" rtl="0" algn="just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4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#000222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D32B6"/>
            </a:gs>
            <a:gs pos="33333">
              <a:srgbClr val="92067D"/>
            </a:gs>
            <a:gs pos="66667">
              <a:srgbClr val="1B1D62"/>
            </a:gs>
            <a:gs pos="100000">
              <a:srgbClr val="000222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6645351" y="-3463994"/>
            <a:ext cx="14620614" cy="17790570"/>
          </a:xfrm>
          <a:custGeom>
            <a:rect b="b" l="l" r="r" t="t"/>
            <a:pathLst>
              <a:path extrusionOk="0" h="17790570" w="14620614">
                <a:moveTo>
                  <a:pt x="0" y="0"/>
                </a:moveTo>
                <a:lnTo>
                  <a:pt x="14620614" y="0"/>
                </a:lnTo>
                <a:lnTo>
                  <a:pt x="14620614" y="17790570"/>
                </a:lnTo>
                <a:lnTo>
                  <a:pt x="0" y="17790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2647073" y="4837545"/>
            <a:ext cx="5981733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115" name="Google Shape;115;p3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116" name="Google Shape;116;p3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119" name="Google Shape;119;p3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3772498" y="2940584"/>
            <a:ext cx="371046" cy="371046"/>
          </a:xfrm>
          <a:custGeom>
            <a:rect b="b" l="l" r="r" t="t"/>
            <a:pathLst>
              <a:path extrusionOk="0" h="371046" w="371046">
                <a:moveTo>
                  <a:pt x="0" y="0"/>
                </a:moveTo>
                <a:lnTo>
                  <a:pt x="371045" y="0"/>
                </a:lnTo>
                <a:lnTo>
                  <a:pt x="371045" y="371046"/>
                </a:lnTo>
                <a:lnTo>
                  <a:pt x="0" y="37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/>
          <p:nvPr/>
        </p:nvSpPr>
        <p:spPr>
          <a:xfrm>
            <a:off x="3772498" y="3550576"/>
            <a:ext cx="371046" cy="371046"/>
          </a:xfrm>
          <a:custGeom>
            <a:rect b="b" l="l" r="r" t="t"/>
            <a:pathLst>
              <a:path extrusionOk="0" h="371046" w="371046">
                <a:moveTo>
                  <a:pt x="0" y="0"/>
                </a:moveTo>
                <a:lnTo>
                  <a:pt x="371045" y="0"/>
                </a:lnTo>
                <a:lnTo>
                  <a:pt x="371045" y="371045"/>
                </a:lnTo>
                <a:lnTo>
                  <a:pt x="0" y="371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3"/>
          <p:cNvSpPr/>
          <p:nvPr/>
        </p:nvSpPr>
        <p:spPr>
          <a:xfrm>
            <a:off x="3772498" y="4195751"/>
            <a:ext cx="371046" cy="371046"/>
          </a:xfrm>
          <a:custGeom>
            <a:rect b="b" l="l" r="r" t="t"/>
            <a:pathLst>
              <a:path extrusionOk="0" h="371046" w="371046">
                <a:moveTo>
                  <a:pt x="0" y="0"/>
                </a:moveTo>
                <a:lnTo>
                  <a:pt x="371045" y="0"/>
                </a:lnTo>
                <a:lnTo>
                  <a:pt x="371045" y="371046"/>
                </a:lnTo>
                <a:lnTo>
                  <a:pt x="0" y="37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3"/>
          <p:cNvSpPr/>
          <p:nvPr/>
        </p:nvSpPr>
        <p:spPr>
          <a:xfrm>
            <a:off x="3772498" y="4787967"/>
            <a:ext cx="371046" cy="371046"/>
          </a:xfrm>
          <a:custGeom>
            <a:rect b="b" l="l" r="r" t="t"/>
            <a:pathLst>
              <a:path extrusionOk="0" h="371046" w="371046">
                <a:moveTo>
                  <a:pt x="0" y="0"/>
                </a:moveTo>
                <a:lnTo>
                  <a:pt x="371045" y="0"/>
                </a:lnTo>
                <a:lnTo>
                  <a:pt x="371045" y="371046"/>
                </a:lnTo>
                <a:lnTo>
                  <a:pt x="0" y="37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24" name="Google Shape;124;p3"/>
          <p:cNvGraphicFramePr/>
          <p:nvPr/>
        </p:nvGraphicFramePr>
        <p:xfrm>
          <a:off x="2823572" y="58930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1019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984750">
                <a:tc gridSpan="3"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 rowSpan="2" hMerge="1"/>
                <a:tc rowSpan="2" hMerge="1"/>
              </a:tr>
              <a:tr h="984750">
                <a:tc gridSpan="3" vMerge="1"/>
                <a:tc hMerge="1" vMerge="1"/>
                <a:tc hMerge="1" vMerge="1"/>
              </a:tr>
            </a:tbl>
          </a:graphicData>
        </a:graphic>
      </p:graphicFrame>
      <p:sp>
        <p:nvSpPr>
          <p:cNvPr id="125" name="Google Shape;125;p3"/>
          <p:cNvSpPr txBox="1"/>
          <p:nvPr/>
        </p:nvSpPr>
        <p:spPr>
          <a:xfrm>
            <a:off x="2823572" y="714391"/>
            <a:ext cx="13701702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Item 1 da seção 1: Conceitos básicos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4221949" y="2921726"/>
            <a:ext cx="9437848" cy="437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 em negrito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Texto aqui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4221949" y="3537009"/>
            <a:ext cx="9437848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 2;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4221949" y="4155705"/>
            <a:ext cx="9437848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 3;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4221949" y="4774401"/>
            <a:ext cx="9437848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Item 4.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3103606" y="6144555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Definição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3103606" y="7114062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sua primeira definição.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140" name="Google Shape;140;p4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143" name="Google Shape;143;p4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4" name="Google Shape;144;p4"/>
          <p:cNvGraphicFramePr/>
          <p:nvPr/>
        </p:nvGraphicFramePr>
        <p:xfrm>
          <a:off x="2823572" y="21936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7715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7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Google Shape;145;p4"/>
          <p:cNvGraphicFramePr/>
          <p:nvPr/>
        </p:nvGraphicFramePr>
        <p:xfrm>
          <a:off x="2823572" y="41176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7715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7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" name="Google Shape;146;p4"/>
          <p:cNvGraphicFramePr/>
          <p:nvPr/>
        </p:nvGraphicFramePr>
        <p:xfrm>
          <a:off x="6901990" y="63637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773100"/>
                <a:gridCol w="1933025"/>
                <a:gridCol w="1777900"/>
              </a:tblGrid>
              <a:tr h="74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tk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Erro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−0.804220.1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8126 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−0.766920.0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4864 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−0.764490.0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0317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" name="Google Shape;147;p4"/>
          <p:cNvSpPr txBox="1"/>
          <p:nvPr/>
        </p:nvSpPr>
        <p:spPr>
          <a:xfrm>
            <a:off x="2823572" y="714391"/>
            <a:ext cx="13701702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Item 2 da Seção 1: Exemplos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3103606" y="2398804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3103606" y="3138418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um exemplo.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3103606" y="4322854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Proposição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3103606" y="5062468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uma proposição.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2823572" y="5895077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 temos um exemplo de como inserir uma tabela na apresentação: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4421915" y="9844544"/>
            <a:ext cx="6885781" cy="268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Tabela: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Método de Newton na resolução de </a:t>
            </a:r>
            <a:endParaRPr/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0206" y="9480664"/>
            <a:ext cx="3857322" cy="95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D32B6"/>
            </a:gs>
            <a:gs pos="33333">
              <a:srgbClr val="92067D"/>
            </a:gs>
            <a:gs pos="66667">
              <a:srgbClr val="1B1D62"/>
            </a:gs>
            <a:gs pos="100000">
              <a:srgbClr val="000222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6645351" y="-3463994"/>
            <a:ext cx="14620614" cy="17790570"/>
          </a:xfrm>
          <a:custGeom>
            <a:rect b="b" l="l" r="r" t="t"/>
            <a:pathLst>
              <a:path extrusionOk="0" h="17790570" w="14620614">
                <a:moveTo>
                  <a:pt x="0" y="0"/>
                </a:moveTo>
                <a:lnTo>
                  <a:pt x="14620614" y="0"/>
                </a:lnTo>
                <a:lnTo>
                  <a:pt x="14620614" y="17790570"/>
                </a:lnTo>
                <a:lnTo>
                  <a:pt x="0" y="17790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5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2647073" y="4837545"/>
            <a:ext cx="5981733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6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170" name="Google Shape;170;p6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171" name="Google Shape;171;p6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6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173" name="Google Shape;173;p6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174" name="Google Shape;174;p6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75" name="Google Shape;175;p6"/>
          <p:cNvGraphicFramePr/>
          <p:nvPr/>
        </p:nvGraphicFramePr>
        <p:xfrm>
          <a:off x="2823572" y="22888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7715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179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6"/>
          <p:cNvSpPr txBox="1"/>
          <p:nvPr/>
        </p:nvSpPr>
        <p:spPr>
          <a:xfrm>
            <a:off x="2823572" y="714391"/>
            <a:ext cx="13701702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Teorema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3103606" y="2494054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Theorem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3103606" y="3233668"/>
            <a:ext cx="13701702" cy="747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X be a Banach space and let Φ be a bounded mapping from the closed unit ball BX into X. We say that Φ satisfes the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Daugavet equation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7436718" y="4149881"/>
            <a:ext cx="3414564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 Id+Φ II=1+II Φ II.</a:t>
            </a:r>
            <a:endParaRPr/>
          </a:p>
        </p:txBody>
      </p:sp>
      <p:graphicFrame>
        <p:nvGraphicFramePr>
          <p:cNvPr id="182" name="Google Shape;182;p6"/>
          <p:cNvGraphicFramePr/>
          <p:nvPr/>
        </p:nvGraphicFramePr>
        <p:xfrm>
          <a:off x="2823572" y="52838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7715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7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</a:tr>
            </a:tbl>
          </a:graphicData>
        </a:graphic>
      </p:graphicFrame>
      <p:sp>
        <p:nvSpPr>
          <p:cNvPr id="183" name="Google Shape;183;p6"/>
          <p:cNvSpPr txBox="1"/>
          <p:nvPr/>
        </p:nvSpPr>
        <p:spPr>
          <a:xfrm>
            <a:off x="3103606" y="5489009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Corolário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3103606" y="6228622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um corolário.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13757054" y="4438606"/>
            <a:ext cx="3414564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7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191" name="Google Shape;191;p7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192" name="Google Shape;192;p7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7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194" name="Google Shape;194;p7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195" name="Google Shape;195;p7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96" name="Google Shape;196;p7"/>
          <p:cNvGraphicFramePr/>
          <p:nvPr/>
        </p:nvGraphicFramePr>
        <p:xfrm>
          <a:off x="2823572" y="52838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7715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7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</a:tr>
            </a:tbl>
          </a:graphicData>
        </a:graphic>
      </p:graphicFrame>
      <p:grpSp>
        <p:nvGrpSpPr>
          <p:cNvPr id="197" name="Google Shape;197;p7"/>
          <p:cNvGrpSpPr/>
          <p:nvPr/>
        </p:nvGrpSpPr>
        <p:grpSpPr>
          <a:xfrm>
            <a:off x="16703012" y="6316058"/>
            <a:ext cx="287120" cy="287120"/>
            <a:chOff x="0" y="0"/>
            <a:chExt cx="75620" cy="75620"/>
          </a:xfrm>
        </p:grpSpPr>
        <p:sp>
          <p:nvSpPr>
            <p:cNvPr id="198" name="Google Shape;198;p7"/>
            <p:cNvSpPr/>
            <p:nvPr/>
          </p:nvSpPr>
          <p:spPr>
            <a:xfrm>
              <a:off x="0" y="0"/>
              <a:ext cx="75620" cy="75620"/>
            </a:xfrm>
            <a:custGeom>
              <a:rect b="b" l="l" r="r" t="t"/>
              <a:pathLst>
                <a:path extrusionOk="0" h="75620" w="75620">
                  <a:moveTo>
                    <a:pt x="0" y="0"/>
                  </a:moveTo>
                  <a:lnTo>
                    <a:pt x="75620" y="0"/>
                  </a:lnTo>
                  <a:lnTo>
                    <a:pt x="75620" y="75620"/>
                  </a:lnTo>
                  <a:lnTo>
                    <a:pt x="0" y="75620"/>
                  </a:lnTo>
                  <a:close/>
                </a:path>
              </a:pathLst>
            </a:custGeom>
            <a:solidFill>
              <a:srgbClr val="FA99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9" name="Google Shape;199;p7"/>
            <p:cNvSpPr txBox="1"/>
            <p:nvPr/>
          </p:nvSpPr>
          <p:spPr>
            <a:xfrm>
              <a:off x="0" y="28575"/>
              <a:ext cx="75620" cy="47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7"/>
          <p:cNvSpPr txBox="1"/>
          <p:nvPr/>
        </p:nvSpPr>
        <p:spPr>
          <a:xfrm>
            <a:off x="2823572" y="714391"/>
            <a:ext cx="13701702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Demonstração do teorema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0" y="5180429"/>
            <a:ext cx="1905000" cy="2521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3103606" y="5489009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Demonstração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3103606" y="6228622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a demonstração do Teorema 1.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D32B6"/>
            </a:gs>
            <a:gs pos="33333">
              <a:srgbClr val="92067D"/>
            </a:gs>
            <a:gs pos="66667">
              <a:srgbClr val="1B1D62"/>
            </a:gs>
            <a:gs pos="100000">
              <a:srgbClr val="000222"/>
            </a:gs>
          </a:gsLst>
          <a:path path="circle">
            <a:fillToRect b="100%" l="0%" r="100%" t="0%"/>
          </a:path>
          <a:tileRect b="0%" l="-100%" r="0%" t="-100%"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/>
          <p:nvPr/>
        </p:nvSpPr>
        <p:spPr>
          <a:xfrm>
            <a:off x="6645351" y="-3463994"/>
            <a:ext cx="14620614" cy="17790570"/>
          </a:xfrm>
          <a:custGeom>
            <a:rect b="b" l="l" r="r" t="t"/>
            <a:pathLst>
              <a:path extrusionOk="0" h="17790570" w="14620614">
                <a:moveTo>
                  <a:pt x="0" y="0"/>
                </a:moveTo>
                <a:lnTo>
                  <a:pt x="14620614" y="0"/>
                </a:lnTo>
                <a:lnTo>
                  <a:pt x="14620614" y="17790570"/>
                </a:lnTo>
                <a:lnTo>
                  <a:pt x="0" y="17790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8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2647073" y="4837545"/>
            <a:ext cx="5981733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9"/>
          <p:cNvGrpSpPr/>
          <p:nvPr/>
        </p:nvGrpSpPr>
        <p:grpSpPr>
          <a:xfrm rot="5400000">
            <a:off x="-8806236" y="8806236"/>
            <a:ext cx="19915290" cy="2302818"/>
            <a:chOff x="0" y="-104775"/>
            <a:chExt cx="5245179" cy="606503"/>
          </a:xfrm>
        </p:grpSpPr>
        <p:sp>
          <p:nvSpPr>
            <p:cNvPr id="218" name="Google Shape;218;p9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>
                    <a:alpha val="61176"/>
                  </a:srgbClr>
                </a:gs>
                <a:gs pos="33333">
                  <a:srgbClr val="92067D">
                    <a:alpha val="61176"/>
                  </a:srgbClr>
                </a:gs>
                <a:gs pos="66667">
                  <a:srgbClr val="1B1D62">
                    <a:alpha val="61176"/>
                  </a:srgbClr>
                </a:gs>
                <a:gs pos="100000">
                  <a:srgbClr val="000222">
                    <a:alpha val="61176"/>
                  </a:srgbClr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19" name="Google Shape;219;p9"/>
            <p:cNvSpPr txBox="1"/>
            <p:nvPr/>
          </p:nvSpPr>
          <p:spPr>
            <a:xfrm>
              <a:off x="0" y="-104775"/>
              <a:ext cx="5245179" cy="606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9"/>
          <p:cNvGrpSpPr/>
          <p:nvPr/>
        </p:nvGrpSpPr>
        <p:grpSpPr>
          <a:xfrm>
            <a:off x="-829608" y="0"/>
            <a:ext cx="19915290" cy="1905000"/>
            <a:chOff x="0" y="0"/>
            <a:chExt cx="5245179" cy="501728"/>
          </a:xfrm>
        </p:grpSpPr>
        <p:sp>
          <p:nvSpPr>
            <p:cNvPr id="221" name="Google Shape;221;p9"/>
            <p:cNvSpPr/>
            <p:nvPr/>
          </p:nvSpPr>
          <p:spPr>
            <a:xfrm>
              <a:off x="0" y="0"/>
              <a:ext cx="5245179" cy="501728"/>
            </a:xfrm>
            <a:custGeom>
              <a:rect b="b" l="l" r="r" t="t"/>
              <a:pathLst>
                <a:path extrusionOk="0" h="501728" w="5245179">
                  <a:moveTo>
                    <a:pt x="0" y="0"/>
                  </a:moveTo>
                  <a:lnTo>
                    <a:pt x="5245179" y="0"/>
                  </a:lnTo>
                  <a:lnTo>
                    <a:pt x="5245179" y="501728"/>
                  </a:lnTo>
                  <a:lnTo>
                    <a:pt x="0" y="501728"/>
                  </a:lnTo>
                  <a:close/>
                </a:path>
              </a:pathLst>
            </a:custGeom>
            <a:gradFill>
              <a:gsLst>
                <a:gs pos="0">
                  <a:srgbClr val="CD32B6"/>
                </a:gs>
                <a:gs pos="33333">
                  <a:srgbClr val="92067D"/>
                </a:gs>
                <a:gs pos="66667">
                  <a:srgbClr val="1B1D62"/>
                </a:gs>
                <a:gs pos="100000">
                  <a:srgbClr val="00022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</p:spPr>
        </p:sp>
        <p:sp>
          <p:nvSpPr>
            <p:cNvPr id="222" name="Google Shape;222;p9"/>
            <p:cNvSpPr txBox="1"/>
            <p:nvPr/>
          </p:nvSpPr>
          <p:spPr>
            <a:xfrm>
              <a:off x="0" y="28575"/>
              <a:ext cx="5245179" cy="47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23" name="Google Shape;223;p9"/>
          <p:cNvGraphicFramePr/>
          <p:nvPr/>
        </p:nvGraphicFramePr>
        <p:xfrm>
          <a:off x="2823572" y="22888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7715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7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4" name="Google Shape;224;p9"/>
          <p:cNvGraphicFramePr/>
          <p:nvPr/>
        </p:nvGraphicFramePr>
        <p:xfrm>
          <a:off x="2823572" y="42129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7715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7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9"/>
          <p:cNvSpPr txBox="1"/>
          <p:nvPr/>
        </p:nvSpPr>
        <p:spPr>
          <a:xfrm>
            <a:off x="2823572" y="714391"/>
            <a:ext cx="13701702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0" y="2317454"/>
            <a:ext cx="1905000" cy="2206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XV Mostra IC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Segundo autor </a:t>
            </a:r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0" y="5180429"/>
            <a:ext cx="1905000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1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Seção 2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CD32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B1D62"/>
                </a:solidFill>
                <a:latin typeface="Arial"/>
                <a:ea typeface="Arial"/>
                <a:cs typeface="Arial"/>
                <a:sym typeface="Arial"/>
              </a:rPr>
              <a:t>Seção 3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B1D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CD32B6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228" name="Google Shape;228;p9"/>
          <p:cNvSpPr txBox="1"/>
          <p:nvPr/>
        </p:nvSpPr>
        <p:spPr>
          <a:xfrm>
            <a:off x="3103606" y="2494054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Definição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3103606" y="3233668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Definição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3103606" y="4418104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Lema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3103606" y="5157718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Lema</a:t>
            </a:r>
            <a:endParaRPr/>
          </a:p>
        </p:txBody>
      </p:sp>
      <p:graphicFrame>
        <p:nvGraphicFramePr>
          <p:cNvPr id="232" name="Google Shape;232;p9"/>
          <p:cNvGraphicFramePr/>
          <p:nvPr/>
        </p:nvGraphicFramePr>
        <p:xfrm>
          <a:off x="2823572" y="61369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{1FC0C6CA-8F4C-4751-A8BE-68D1A9C26A1A}</a:tableStyleId>
              </a:tblPr>
              <a:tblGrid>
                <a:gridCol w="4811900"/>
                <a:gridCol w="4811900"/>
                <a:gridCol w="4811900"/>
              </a:tblGrid>
              <a:tr h="7715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D32B6"/>
                        </a:gs>
                        <a:gs pos="33333">
                          <a:srgbClr val="92067D"/>
                        </a:gs>
                        <a:gs pos="66667">
                          <a:srgbClr val="1B1D62"/>
                        </a:gs>
                        <a:gs pos="100000">
                          <a:srgbClr val="000222"/>
                        </a:gs>
                      </a:gsLst>
                      <a:path path="circle">
                        <a:fillToRect b="100%" l="0%" r="100%" t="0%"/>
                      </a:path>
                      <a:tileRect b="0%" l="-100%" r="0%" t="-100%"/>
                    </a:gradFill>
                  </a:tcPr>
                </a:tc>
                <a:tc hMerge="1"/>
                <a:tc hMerge="1"/>
              </a:tr>
              <a:tr h="7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9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99FF"/>
                    </a:solidFill>
                  </a:tcPr>
                </a:tc>
              </a:tr>
            </a:tbl>
          </a:graphicData>
        </a:graphic>
      </p:graphicFrame>
      <p:sp>
        <p:nvSpPr>
          <p:cNvPr id="233" name="Google Shape;233;p9"/>
          <p:cNvSpPr txBox="1"/>
          <p:nvPr/>
        </p:nvSpPr>
        <p:spPr>
          <a:xfrm>
            <a:off x="3103606" y="6342154"/>
            <a:ext cx="13701702" cy="42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A99FF"/>
                </a:solidFill>
                <a:latin typeface="Arial"/>
                <a:ea typeface="Arial"/>
                <a:cs typeface="Arial"/>
                <a:sym typeface="Arial"/>
              </a:rPr>
              <a:t>Corolário (Nome do Corolário)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3103606" y="7081768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Corolário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2823572" y="8089604"/>
            <a:ext cx="13701702" cy="374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Veja demonstração do Corolário 6 em [1]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