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29LT Bukra Wide" panose="020B0604020202020204" charset="-7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ading Now 31-38" panose="020B0604020202020204" charset="0"/>
      <p:regular r:id="rId15"/>
    </p:embeddedFont>
    <p:embeddedFont>
      <p:font typeface="Heading Now 31-38 Bold" panose="020B0604020202020204" charset="0"/>
      <p:regular r:id="rId16"/>
    </p:embeddedFont>
    <p:embeddedFont>
      <p:font typeface="Public Sans" panose="020B0604020202020204" charset="0"/>
      <p:regular r:id="rId17"/>
    </p:embeddedFont>
    <p:embeddedFont>
      <p:font typeface="Public San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82983" y="933450"/>
            <a:ext cx="12205242" cy="246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NORMAS (APAGAR ESTE SLIDES APÓS A FORMATAÇÃO)</a:t>
            </a:r>
          </a:p>
          <a:p>
            <a:pPr marL="0" lvl="0" indent="0" algn="ctr">
              <a:lnSpc>
                <a:spcPts val="6580"/>
              </a:lnSpc>
              <a:spcBef>
                <a:spcPct val="0"/>
              </a:spcBef>
            </a:pPr>
            <a:endParaRPr lang="en-US" sz="4700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23162" y="2925831"/>
            <a:ext cx="14841677" cy="582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08"/>
              </a:lnSpc>
            </a:pPr>
            <a:r>
              <a:rPr lang="en-US" sz="364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ORIENTAÇÕES PARA A APRESENTAÇÃO</a:t>
            </a:r>
          </a:p>
          <a:p>
            <a:pPr marL="787770" lvl="1" indent="-393885" algn="just">
              <a:lnSpc>
                <a:spcPts val="5108"/>
              </a:lnSpc>
              <a:spcBef>
                <a:spcPct val="0"/>
              </a:spcBef>
              <a:buFont typeface="Arial"/>
              <a:buChar char="•"/>
            </a:pPr>
            <a:r>
              <a:rPr lang="en-US" sz="364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Título d</a:t>
            </a: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 pesquisa: deve estar em CAIXA ALTA.</a:t>
            </a:r>
          </a:p>
          <a:p>
            <a:pPr marL="787770" lvl="1" indent="-393885" algn="just">
              <a:lnSpc>
                <a:spcPts val="5108"/>
              </a:lnSpc>
              <a:spcBef>
                <a:spcPct val="0"/>
              </a:spcBef>
              <a:buFont typeface="Arial"/>
              <a:buChar char="•"/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Fonte: Public Sans e texto justificado.</a:t>
            </a:r>
          </a:p>
          <a:p>
            <a:pPr marL="787770" lvl="1" indent="-393885" algn="just">
              <a:lnSpc>
                <a:spcPts val="5108"/>
              </a:lnSpc>
              <a:spcBef>
                <a:spcPct val="0"/>
              </a:spcBef>
              <a:buFont typeface="Arial"/>
              <a:buChar char="•"/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Tamanho da letra: 36,5 (recomendado para o corpo do slide).</a:t>
            </a:r>
          </a:p>
          <a:p>
            <a:pPr marL="787770" lvl="1" indent="-393885" algn="just">
              <a:lnSpc>
                <a:spcPts val="5108"/>
              </a:lnSpc>
              <a:spcBef>
                <a:spcPct val="0"/>
              </a:spcBef>
              <a:buFont typeface="Arial"/>
              <a:buChar char="•"/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Logos: não devem ser alterados.</a:t>
            </a:r>
          </a:p>
          <a:p>
            <a:pPr marL="787770" lvl="1" indent="-393885" algn="just">
              <a:lnSpc>
                <a:spcPts val="5108"/>
              </a:lnSpc>
              <a:spcBef>
                <a:spcPct val="0"/>
              </a:spcBef>
              <a:buFont typeface="Arial"/>
              <a:buChar char="•"/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Slides: número livre, desde que respeitem o tempo de apresentação.</a:t>
            </a:r>
          </a:p>
          <a:p>
            <a:pPr marL="787770" lvl="1" indent="-393885" algn="just">
              <a:lnSpc>
                <a:spcPts val="5108"/>
              </a:lnSpc>
              <a:spcBef>
                <a:spcPct val="0"/>
              </a:spcBef>
              <a:buFont typeface="Arial"/>
              <a:buChar char="•"/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Recursos visuais: uso de imagens, gráficos e tabelas é livre.</a:t>
            </a:r>
          </a:p>
          <a:p>
            <a:pPr marL="0" lvl="0" indent="0" algn="just">
              <a:lnSpc>
                <a:spcPts val="5108"/>
              </a:lnSpc>
              <a:spcBef>
                <a:spcPct val="0"/>
              </a:spcBef>
            </a:pPr>
            <a:endParaRPr lang="en-US" sz="3648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41398" y="6691882"/>
            <a:ext cx="8805203" cy="239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Autor (a)¹: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Autor (a)²: (Se </a:t>
            </a:r>
            <a:r>
              <a:rPr lang="en-US" sz="3399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houver</a:t>
            </a:r>
            <a:r>
              <a:rPr lang="en-US" sz="33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Orientador</a:t>
            </a:r>
            <a:r>
              <a:rPr lang="en-US" sz="33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(a):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Eixo</a:t>
            </a:r>
            <a:r>
              <a:rPr lang="en-US" sz="33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temático</a:t>
            </a:r>
            <a:r>
              <a:rPr lang="en-US" sz="33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: 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41245" y="401968"/>
            <a:ext cx="1253464" cy="1253464"/>
            <a:chOff x="0" y="0"/>
            <a:chExt cx="13716000" cy="13716000"/>
          </a:xfrm>
        </p:grpSpPr>
        <p:sp>
          <p:nvSpPr>
            <p:cNvPr id="15" name="Freeform 15" descr="Clipped image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223" r="2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737090" y="9258300"/>
            <a:ext cx="2119305" cy="615109"/>
          </a:xfrm>
          <a:custGeom>
            <a:avLst/>
            <a:gdLst/>
            <a:ahLst/>
            <a:cxnLst/>
            <a:rect l="l" t="t" r="r" b="b"/>
            <a:pathLst>
              <a:path w="2119305" h="615109">
                <a:moveTo>
                  <a:pt x="0" y="0"/>
                </a:moveTo>
                <a:lnTo>
                  <a:pt x="2119305" y="0"/>
                </a:lnTo>
                <a:lnTo>
                  <a:pt x="2119305" y="615109"/>
                </a:lnTo>
                <a:lnTo>
                  <a:pt x="0" y="61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541245" y="9126899"/>
            <a:ext cx="1991632" cy="649783"/>
          </a:xfrm>
          <a:custGeom>
            <a:avLst/>
            <a:gdLst/>
            <a:ahLst/>
            <a:cxnLst/>
            <a:rect l="l" t="t" r="r" b="b"/>
            <a:pathLst>
              <a:path w="1991632" h="649783">
                <a:moveTo>
                  <a:pt x="0" y="0"/>
                </a:moveTo>
                <a:lnTo>
                  <a:pt x="1991633" y="0"/>
                </a:lnTo>
                <a:lnTo>
                  <a:pt x="1991633" y="649783"/>
                </a:lnTo>
                <a:lnTo>
                  <a:pt x="0" y="64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441" t="-142976" r="-18984" b="-1782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6201506" y="264868"/>
            <a:ext cx="1654889" cy="1551459"/>
          </a:xfrm>
          <a:custGeom>
            <a:avLst/>
            <a:gdLst/>
            <a:ahLst/>
            <a:cxnLst/>
            <a:rect l="l" t="t" r="r" b="b"/>
            <a:pathLst>
              <a:path w="1654889" h="1551459">
                <a:moveTo>
                  <a:pt x="0" y="0"/>
                </a:moveTo>
                <a:lnTo>
                  <a:pt x="1654889" y="0"/>
                </a:lnTo>
                <a:lnTo>
                  <a:pt x="1654889" y="1551459"/>
                </a:lnTo>
                <a:lnTo>
                  <a:pt x="0" y="15514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9"/>
          <p:cNvSpPr txBox="1"/>
          <p:nvPr/>
        </p:nvSpPr>
        <p:spPr>
          <a:xfrm>
            <a:off x="2532878" y="4541660"/>
            <a:ext cx="13565532" cy="83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9"/>
              </a:lnSpc>
              <a:spcBef>
                <a:spcPct val="0"/>
              </a:spcBef>
            </a:pPr>
            <a:r>
              <a:rPr lang="en-US" sz="4835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TÍTULO DO TRABALHO A SER APRESENTADO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65949C97-5B0D-4933-FCF3-AE8B6EC6BE8A}"/>
              </a:ext>
            </a:extLst>
          </p:cNvPr>
          <p:cNvSpPr txBox="1"/>
          <p:nvPr/>
        </p:nvSpPr>
        <p:spPr>
          <a:xfrm>
            <a:off x="3886200" y="855284"/>
            <a:ext cx="7065543" cy="190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92"/>
              </a:lnSpc>
            </a:pPr>
            <a:r>
              <a:rPr lang="en-US" sz="11494" b="1" dirty="0">
                <a:solidFill>
                  <a:srgbClr val="000000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 </a:t>
            </a: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76D5D687-E9EF-D456-F27A-6B61B710C160}"/>
              </a:ext>
            </a:extLst>
          </p:cNvPr>
          <p:cNvSpPr txBox="1"/>
          <p:nvPr/>
        </p:nvSpPr>
        <p:spPr>
          <a:xfrm>
            <a:off x="3932105" y="606198"/>
            <a:ext cx="960607" cy="2259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63"/>
              </a:lnSpc>
            </a:pPr>
            <a:r>
              <a:rPr lang="en-US" sz="11545" b="1" dirty="0">
                <a:solidFill>
                  <a:srgbClr val="0A824C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5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C71DF491-6717-9BBF-6D8B-1764B5D67815}"/>
              </a:ext>
            </a:extLst>
          </p:cNvPr>
          <p:cNvSpPr txBox="1"/>
          <p:nvPr/>
        </p:nvSpPr>
        <p:spPr>
          <a:xfrm>
            <a:off x="2223223" y="636734"/>
            <a:ext cx="8355726" cy="228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</a:pPr>
            <a:r>
              <a:rPr lang="en-US" sz="11706" b="1" dirty="0">
                <a:solidFill>
                  <a:srgbClr val="000000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 SEMANA</a:t>
            </a: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CAD7FFDC-763B-F31F-4816-F9BFB1284E48}"/>
              </a:ext>
            </a:extLst>
          </p:cNvPr>
          <p:cNvSpPr txBox="1"/>
          <p:nvPr/>
        </p:nvSpPr>
        <p:spPr>
          <a:xfrm>
            <a:off x="8306510" y="715744"/>
            <a:ext cx="7065543" cy="225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92"/>
              </a:lnSpc>
            </a:pPr>
            <a:r>
              <a:rPr lang="en-US" sz="11494" b="1" dirty="0">
                <a:solidFill>
                  <a:srgbClr val="000000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 SERVIÇO SOCIAL </a:t>
            </a:r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945755CF-3B52-91F1-6524-F059FC84C6CC}"/>
              </a:ext>
            </a:extLst>
          </p:cNvPr>
          <p:cNvSpPr txBox="1"/>
          <p:nvPr/>
        </p:nvSpPr>
        <p:spPr>
          <a:xfrm>
            <a:off x="7426603" y="359293"/>
            <a:ext cx="1726412" cy="106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9"/>
              </a:lnSpc>
            </a:pPr>
            <a:r>
              <a:rPr lang="en-US" sz="5435" b="1">
                <a:solidFill>
                  <a:srgbClr val="0A824C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DO</a:t>
            </a: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B50075E7-010F-EBA1-1041-4F57201C9157}"/>
              </a:ext>
            </a:extLst>
          </p:cNvPr>
          <p:cNvSpPr txBox="1"/>
          <p:nvPr/>
        </p:nvSpPr>
        <p:spPr>
          <a:xfrm>
            <a:off x="3400975" y="2503901"/>
            <a:ext cx="11504081" cy="106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5"/>
              </a:lnSpc>
            </a:pPr>
            <a:r>
              <a:rPr lang="en-US" sz="2035" spc="111" dirty="0">
                <a:solidFill>
                  <a:srgbClr val="000000"/>
                </a:solidFill>
                <a:latin typeface="29LT Bukra Wide"/>
                <a:ea typeface="29LT Bukra Wide"/>
                <a:cs typeface="29LT Bukra Wide"/>
                <a:sym typeface="29LT Bukra Wide"/>
              </a:rPr>
              <a:t>E 3º FÓRUM DE SUPERVISÃO DE ESTÁGIO DA UNIVERSIDADE FEDERAL DE UBERLÂNDIA - 15 </a:t>
            </a:r>
            <a:r>
              <a:rPr lang="en-US" sz="2035" spc="111" dirty="0" err="1">
                <a:solidFill>
                  <a:srgbClr val="000000"/>
                </a:solidFill>
                <a:latin typeface="29LT Bukra Wide"/>
                <a:ea typeface="29LT Bukra Wide"/>
                <a:cs typeface="29LT Bukra Wide"/>
                <a:sym typeface="29LT Bukra Wide"/>
              </a:rPr>
              <a:t>anos</a:t>
            </a:r>
            <a:r>
              <a:rPr lang="en-US" sz="2035" spc="111" dirty="0">
                <a:solidFill>
                  <a:srgbClr val="000000"/>
                </a:solidFill>
                <a:latin typeface="29LT Bukra Wide"/>
                <a:ea typeface="29LT Bukra Wide"/>
                <a:cs typeface="29LT Bukra Wide"/>
                <a:sym typeface="29LT Bukra Wide"/>
              </a:rPr>
              <a:t> de </a:t>
            </a:r>
            <a:r>
              <a:rPr lang="en-US" sz="2035" spc="111" dirty="0" err="1">
                <a:solidFill>
                  <a:srgbClr val="000000"/>
                </a:solidFill>
                <a:latin typeface="29LT Bukra Wide"/>
                <a:ea typeface="29LT Bukra Wide"/>
                <a:cs typeface="29LT Bukra Wide"/>
                <a:sym typeface="29LT Bukra Wide"/>
              </a:rPr>
              <a:t>serviço</a:t>
            </a:r>
            <a:r>
              <a:rPr lang="en-US" sz="2035" spc="111" dirty="0">
                <a:solidFill>
                  <a:srgbClr val="000000"/>
                </a:solidFill>
                <a:latin typeface="29LT Bukra Wide"/>
                <a:ea typeface="29LT Bukra Wide"/>
                <a:cs typeface="29LT Bukra Wide"/>
                <a:sym typeface="29LT Bukra Wide"/>
              </a:rPr>
              <a:t> social: É TEMPO DE REENCONTROS</a:t>
            </a:r>
          </a:p>
        </p:txBody>
      </p:sp>
      <p:grpSp>
        <p:nvGrpSpPr>
          <p:cNvPr id="54" name="Group 15">
            <a:extLst>
              <a:ext uri="{FF2B5EF4-FFF2-40B4-BE49-F238E27FC236}">
                <a16:creationId xmlns:a16="http://schemas.microsoft.com/office/drawing/2014/main" id="{FF9A0525-E16E-BCC6-AAB7-0BF08FE77F82}"/>
              </a:ext>
            </a:extLst>
          </p:cNvPr>
          <p:cNvGrpSpPr/>
          <p:nvPr/>
        </p:nvGrpSpPr>
        <p:grpSpPr>
          <a:xfrm>
            <a:off x="11169839" y="401968"/>
            <a:ext cx="2968692" cy="598643"/>
            <a:chOff x="0" y="0"/>
            <a:chExt cx="3958256" cy="798190"/>
          </a:xfrm>
        </p:grpSpPr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EE1A83B5-0DE6-2AFF-CC76-1B886F4818FD}"/>
                </a:ext>
              </a:extLst>
            </p:cNvPr>
            <p:cNvSpPr txBox="1"/>
            <p:nvPr/>
          </p:nvSpPr>
          <p:spPr>
            <a:xfrm>
              <a:off x="0" y="0"/>
              <a:ext cx="3958256" cy="798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73"/>
                </a:lnSpc>
              </a:pPr>
              <a:r>
                <a:rPr lang="en-US" sz="3972" dirty="0">
                  <a:solidFill>
                    <a:srgbClr val="000000"/>
                  </a:solidFill>
                  <a:latin typeface="Heading Now 31-38"/>
                  <a:ea typeface="Heading Now 31-38"/>
                  <a:cs typeface="Heading Now 31-38"/>
                  <a:sym typeface="Heading Now 31-38"/>
                </a:rPr>
                <a:t>26 A 28 DE AGOSTO</a:t>
              </a:r>
            </a:p>
          </p:txBody>
        </p:sp>
        <p:grpSp>
          <p:nvGrpSpPr>
            <p:cNvPr id="56" name="Group 17">
              <a:extLst>
                <a:ext uri="{FF2B5EF4-FFF2-40B4-BE49-F238E27FC236}">
                  <a16:creationId xmlns:a16="http://schemas.microsoft.com/office/drawing/2014/main" id="{37493190-2277-DDC5-3A33-0F688CC6E661}"/>
                </a:ext>
              </a:extLst>
            </p:cNvPr>
            <p:cNvGrpSpPr/>
            <p:nvPr/>
          </p:nvGrpSpPr>
          <p:grpSpPr>
            <a:xfrm>
              <a:off x="864349" y="696047"/>
              <a:ext cx="3070133" cy="61657"/>
              <a:chOff x="0" y="0"/>
              <a:chExt cx="647912" cy="13012"/>
            </a:xfrm>
          </p:grpSpPr>
          <p:sp>
            <p:nvSpPr>
              <p:cNvPr id="57" name="Freeform 18">
                <a:extLst>
                  <a:ext uri="{FF2B5EF4-FFF2-40B4-BE49-F238E27FC236}">
                    <a16:creationId xmlns:a16="http://schemas.microsoft.com/office/drawing/2014/main" id="{9252E467-D9CA-A6CE-31F1-B289E789373B}"/>
                  </a:ext>
                </a:extLst>
              </p:cNvPr>
              <p:cNvSpPr/>
              <p:nvPr/>
            </p:nvSpPr>
            <p:spPr>
              <a:xfrm>
                <a:off x="0" y="0"/>
                <a:ext cx="647912" cy="13012"/>
              </a:xfrm>
              <a:custGeom>
                <a:avLst/>
                <a:gdLst/>
                <a:ahLst/>
                <a:cxnLst/>
                <a:rect l="l" t="t" r="r" b="b"/>
                <a:pathLst>
                  <a:path w="647912" h="13012">
                    <a:moveTo>
                      <a:pt x="0" y="0"/>
                    </a:moveTo>
                    <a:lnTo>
                      <a:pt x="647912" y="0"/>
                    </a:lnTo>
                    <a:lnTo>
                      <a:pt x="647912" y="13012"/>
                    </a:lnTo>
                    <a:lnTo>
                      <a:pt x="0" y="13012"/>
                    </a:lnTo>
                    <a:close/>
                  </a:path>
                </a:pathLst>
              </a:custGeom>
              <a:solidFill>
                <a:srgbClr val="036338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96A8E399-CF07-58DF-3375-3CE484A59B98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47912" cy="320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42"/>
                  </a:lnSpc>
                </a:pPr>
                <a:endParaRPr/>
              </a:p>
            </p:txBody>
          </p:sp>
        </p:grpSp>
      </p:grpSp>
      <p:grpSp>
        <p:nvGrpSpPr>
          <p:cNvPr id="59" name="Group 20">
            <a:extLst>
              <a:ext uri="{FF2B5EF4-FFF2-40B4-BE49-F238E27FC236}">
                <a16:creationId xmlns:a16="http://schemas.microsoft.com/office/drawing/2014/main" id="{1AB13B1F-75E9-1AE1-C628-5D31DEAFD69F}"/>
              </a:ext>
            </a:extLst>
          </p:cNvPr>
          <p:cNvGrpSpPr/>
          <p:nvPr/>
        </p:nvGrpSpPr>
        <p:grpSpPr>
          <a:xfrm>
            <a:off x="3766776" y="2400048"/>
            <a:ext cx="10754449" cy="47625"/>
            <a:chOff x="0" y="0"/>
            <a:chExt cx="2832447" cy="12543"/>
          </a:xfrm>
        </p:grpSpPr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5EF1DAA9-FD01-1825-C486-0405CECBB557}"/>
                </a:ext>
              </a:extLst>
            </p:cNvPr>
            <p:cNvSpPr/>
            <p:nvPr/>
          </p:nvSpPr>
          <p:spPr>
            <a:xfrm>
              <a:off x="0" y="0"/>
              <a:ext cx="2832447" cy="12543"/>
            </a:xfrm>
            <a:custGeom>
              <a:avLst/>
              <a:gdLst/>
              <a:ahLst/>
              <a:cxnLst/>
              <a:rect l="l" t="t" r="r" b="b"/>
              <a:pathLst>
                <a:path w="2832447" h="12543">
                  <a:moveTo>
                    <a:pt x="0" y="0"/>
                  </a:moveTo>
                  <a:lnTo>
                    <a:pt x="2832447" y="0"/>
                  </a:lnTo>
                  <a:lnTo>
                    <a:pt x="283244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3633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TextBox 22">
              <a:extLst>
                <a:ext uri="{FF2B5EF4-FFF2-40B4-BE49-F238E27FC236}">
                  <a16:creationId xmlns:a16="http://schemas.microsoft.com/office/drawing/2014/main" id="{B2DB462F-765C-8C04-3EA6-1DE1DB29C7C8}"/>
                </a:ext>
              </a:extLst>
            </p:cNvPr>
            <p:cNvSpPr txBox="1"/>
            <p:nvPr/>
          </p:nvSpPr>
          <p:spPr>
            <a:xfrm>
              <a:off x="0" y="-19050"/>
              <a:ext cx="2832447" cy="3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713" y="965822"/>
            <a:ext cx="1342278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72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INTRODUÇÃO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9829" y="2710498"/>
            <a:ext cx="14841677" cy="452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08"/>
              </a:lnSpc>
              <a:spcBef>
                <a:spcPct val="0"/>
              </a:spcBef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Faça um breve resumo sobre o que você quer discutir.</a:t>
            </a:r>
          </a:p>
          <a:p>
            <a:pPr marL="0" lvl="0" indent="0" algn="just">
              <a:lnSpc>
                <a:spcPts val="5108"/>
              </a:lnSpc>
              <a:spcBef>
                <a:spcPct val="0"/>
              </a:spcBef>
            </a:pPr>
            <a:endParaRPr lang="en-US" sz="3648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5108"/>
              </a:lnSpc>
              <a:spcBef>
                <a:spcPct val="0"/>
              </a:spcBef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Problema da pesquisa: </a:t>
            </a:r>
          </a:p>
          <a:p>
            <a:pPr marL="0" lvl="0" indent="0" algn="just">
              <a:lnSpc>
                <a:spcPts val="5108"/>
              </a:lnSpc>
              <a:spcBef>
                <a:spcPct val="0"/>
              </a:spcBef>
            </a:pPr>
            <a:endParaRPr lang="en-US" sz="3648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5108"/>
              </a:lnSpc>
              <a:spcBef>
                <a:spcPct val="0"/>
              </a:spcBef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Justificativa: </a:t>
            </a:r>
          </a:p>
          <a:p>
            <a:pPr marL="0" lvl="0" indent="0" algn="just">
              <a:lnSpc>
                <a:spcPts val="5108"/>
              </a:lnSpc>
              <a:spcBef>
                <a:spcPct val="0"/>
              </a:spcBef>
            </a:pPr>
            <a:endParaRPr lang="en-US" sz="3648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5108"/>
              </a:lnSpc>
              <a:spcBef>
                <a:spcPct val="0"/>
              </a:spcBef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Objetivos gerais e específicos: </a:t>
            </a:r>
          </a:p>
        </p:txBody>
      </p:sp>
      <p:sp>
        <p:nvSpPr>
          <p:cNvPr id="4" name="Freeform 4"/>
          <p:cNvSpPr/>
          <p:nvPr/>
        </p:nvSpPr>
        <p:spPr>
          <a:xfrm>
            <a:off x="16201506" y="264868"/>
            <a:ext cx="1654889" cy="1551459"/>
          </a:xfrm>
          <a:custGeom>
            <a:avLst/>
            <a:gdLst/>
            <a:ahLst/>
            <a:cxnLst/>
            <a:rect l="l" t="t" r="r" b="b"/>
            <a:pathLst>
              <a:path w="1654889" h="1551459">
                <a:moveTo>
                  <a:pt x="0" y="0"/>
                </a:moveTo>
                <a:lnTo>
                  <a:pt x="1654889" y="0"/>
                </a:lnTo>
                <a:lnTo>
                  <a:pt x="1654889" y="1551459"/>
                </a:lnTo>
                <a:lnTo>
                  <a:pt x="0" y="1551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737090" y="9258300"/>
            <a:ext cx="2119305" cy="615109"/>
          </a:xfrm>
          <a:custGeom>
            <a:avLst/>
            <a:gdLst/>
            <a:ahLst/>
            <a:cxnLst/>
            <a:rect l="l" t="t" r="r" b="b"/>
            <a:pathLst>
              <a:path w="2119305" h="615109">
                <a:moveTo>
                  <a:pt x="0" y="0"/>
                </a:moveTo>
                <a:lnTo>
                  <a:pt x="2119305" y="0"/>
                </a:lnTo>
                <a:lnTo>
                  <a:pt x="2119305" y="615109"/>
                </a:lnTo>
                <a:lnTo>
                  <a:pt x="0" y="61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41245" y="9126899"/>
            <a:ext cx="1991632" cy="649783"/>
          </a:xfrm>
          <a:custGeom>
            <a:avLst/>
            <a:gdLst/>
            <a:ahLst/>
            <a:cxnLst/>
            <a:rect l="l" t="t" r="r" b="b"/>
            <a:pathLst>
              <a:path w="1991632" h="649783">
                <a:moveTo>
                  <a:pt x="0" y="0"/>
                </a:moveTo>
                <a:lnTo>
                  <a:pt x="1991633" y="0"/>
                </a:lnTo>
                <a:lnTo>
                  <a:pt x="1991633" y="649783"/>
                </a:lnTo>
                <a:lnTo>
                  <a:pt x="0" y="64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441" t="-142976" r="-18984" b="-1782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41245" y="401968"/>
            <a:ext cx="1253464" cy="1253464"/>
            <a:chOff x="0" y="0"/>
            <a:chExt cx="13716000" cy="13716000"/>
          </a:xfrm>
        </p:grpSpPr>
        <p:sp>
          <p:nvSpPr>
            <p:cNvPr id="8" name="Freeform 8" descr="Clipped image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95487" y="965822"/>
            <a:ext cx="12205242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72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METODOLOGIA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4258" y="2855367"/>
            <a:ext cx="15398717" cy="3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just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Qual o i</a:t>
            </a:r>
            <a:r>
              <a:rPr lang="en-US" sz="3499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nstrumento de coleta de dados utilizado? </a:t>
            </a:r>
          </a:p>
          <a:p>
            <a:pPr algn="just">
              <a:lnSpc>
                <a:spcPts val="4899"/>
              </a:lnSpc>
            </a:pPr>
            <a:endParaRPr lang="en-US" sz="3499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55649" lvl="1" indent="-377824" algn="just">
              <a:lnSpc>
                <a:spcPts val="4899"/>
              </a:lnSpc>
              <a:buFont typeface="Arial"/>
              <a:buChar char="•"/>
            </a:pPr>
            <a:r>
              <a:rPr lang="en-US" sz="3499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Quem foram os sujeitos envolvidos na pesquisa?</a:t>
            </a:r>
          </a:p>
          <a:p>
            <a:pPr algn="just">
              <a:lnSpc>
                <a:spcPts val="4899"/>
              </a:lnSpc>
            </a:pPr>
            <a:endParaRPr lang="en-US" sz="3499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55649" lvl="1" indent="-377824" algn="just">
              <a:lnSpc>
                <a:spcPts val="4899"/>
              </a:lnSpc>
              <a:buFont typeface="Arial"/>
              <a:buChar char="•"/>
            </a:pPr>
            <a:r>
              <a:rPr lang="en-US" sz="3499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Como foi o processo de coleta de dados da pesquisa? (se houver) </a:t>
            </a:r>
          </a:p>
        </p:txBody>
      </p:sp>
      <p:sp>
        <p:nvSpPr>
          <p:cNvPr id="4" name="Freeform 4"/>
          <p:cNvSpPr/>
          <p:nvPr/>
        </p:nvSpPr>
        <p:spPr>
          <a:xfrm>
            <a:off x="16201506" y="264868"/>
            <a:ext cx="1654889" cy="1551459"/>
          </a:xfrm>
          <a:custGeom>
            <a:avLst/>
            <a:gdLst/>
            <a:ahLst/>
            <a:cxnLst/>
            <a:rect l="l" t="t" r="r" b="b"/>
            <a:pathLst>
              <a:path w="1654889" h="1551459">
                <a:moveTo>
                  <a:pt x="0" y="0"/>
                </a:moveTo>
                <a:lnTo>
                  <a:pt x="1654889" y="0"/>
                </a:lnTo>
                <a:lnTo>
                  <a:pt x="1654889" y="1551459"/>
                </a:lnTo>
                <a:lnTo>
                  <a:pt x="0" y="1551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737090" y="9258300"/>
            <a:ext cx="2119305" cy="615109"/>
          </a:xfrm>
          <a:custGeom>
            <a:avLst/>
            <a:gdLst/>
            <a:ahLst/>
            <a:cxnLst/>
            <a:rect l="l" t="t" r="r" b="b"/>
            <a:pathLst>
              <a:path w="2119305" h="615109">
                <a:moveTo>
                  <a:pt x="0" y="0"/>
                </a:moveTo>
                <a:lnTo>
                  <a:pt x="2119305" y="0"/>
                </a:lnTo>
                <a:lnTo>
                  <a:pt x="2119305" y="615109"/>
                </a:lnTo>
                <a:lnTo>
                  <a:pt x="0" y="61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41245" y="9126899"/>
            <a:ext cx="1991632" cy="649783"/>
          </a:xfrm>
          <a:custGeom>
            <a:avLst/>
            <a:gdLst/>
            <a:ahLst/>
            <a:cxnLst/>
            <a:rect l="l" t="t" r="r" b="b"/>
            <a:pathLst>
              <a:path w="1991632" h="649783">
                <a:moveTo>
                  <a:pt x="0" y="0"/>
                </a:moveTo>
                <a:lnTo>
                  <a:pt x="1991633" y="0"/>
                </a:lnTo>
                <a:lnTo>
                  <a:pt x="1991633" y="649783"/>
                </a:lnTo>
                <a:lnTo>
                  <a:pt x="0" y="64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441" t="-142976" r="-18984" b="-1782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41245" y="401968"/>
            <a:ext cx="1253464" cy="1253464"/>
            <a:chOff x="0" y="0"/>
            <a:chExt cx="13716000" cy="13716000"/>
          </a:xfrm>
        </p:grpSpPr>
        <p:sp>
          <p:nvSpPr>
            <p:cNvPr id="8" name="Freeform 8" descr="Clipped image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713" y="965822"/>
            <a:ext cx="1342278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72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RESULTADOS E DISCUSSÕES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306530"/>
            <a:ext cx="15628765" cy="128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7770" lvl="1" indent="-393885" algn="just">
              <a:lnSpc>
                <a:spcPts val="5108"/>
              </a:lnSpc>
              <a:buFont typeface="Arial"/>
              <a:buChar char="•"/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Apresentação e análise dos dados da pesquisa; ou resultados parciais, no caso de pesquisas não concluídas.</a:t>
            </a:r>
          </a:p>
        </p:txBody>
      </p:sp>
      <p:sp>
        <p:nvSpPr>
          <p:cNvPr id="4" name="Freeform 4"/>
          <p:cNvSpPr/>
          <p:nvPr/>
        </p:nvSpPr>
        <p:spPr>
          <a:xfrm>
            <a:off x="16201506" y="264868"/>
            <a:ext cx="1654889" cy="1551459"/>
          </a:xfrm>
          <a:custGeom>
            <a:avLst/>
            <a:gdLst/>
            <a:ahLst/>
            <a:cxnLst/>
            <a:rect l="l" t="t" r="r" b="b"/>
            <a:pathLst>
              <a:path w="1654889" h="1551459">
                <a:moveTo>
                  <a:pt x="0" y="0"/>
                </a:moveTo>
                <a:lnTo>
                  <a:pt x="1654889" y="0"/>
                </a:lnTo>
                <a:lnTo>
                  <a:pt x="1654889" y="1551459"/>
                </a:lnTo>
                <a:lnTo>
                  <a:pt x="0" y="1551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737090" y="9258300"/>
            <a:ext cx="2119305" cy="615109"/>
          </a:xfrm>
          <a:custGeom>
            <a:avLst/>
            <a:gdLst/>
            <a:ahLst/>
            <a:cxnLst/>
            <a:rect l="l" t="t" r="r" b="b"/>
            <a:pathLst>
              <a:path w="2119305" h="615109">
                <a:moveTo>
                  <a:pt x="0" y="0"/>
                </a:moveTo>
                <a:lnTo>
                  <a:pt x="2119305" y="0"/>
                </a:lnTo>
                <a:lnTo>
                  <a:pt x="2119305" y="615109"/>
                </a:lnTo>
                <a:lnTo>
                  <a:pt x="0" y="61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41245" y="9126899"/>
            <a:ext cx="1991632" cy="649783"/>
          </a:xfrm>
          <a:custGeom>
            <a:avLst/>
            <a:gdLst/>
            <a:ahLst/>
            <a:cxnLst/>
            <a:rect l="l" t="t" r="r" b="b"/>
            <a:pathLst>
              <a:path w="1991632" h="649783">
                <a:moveTo>
                  <a:pt x="0" y="0"/>
                </a:moveTo>
                <a:lnTo>
                  <a:pt x="1991633" y="0"/>
                </a:lnTo>
                <a:lnTo>
                  <a:pt x="1991633" y="649783"/>
                </a:lnTo>
                <a:lnTo>
                  <a:pt x="0" y="64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441" t="-142976" r="-18984" b="-1782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41245" y="401968"/>
            <a:ext cx="1253464" cy="1253464"/>
            <a:chOff x="0" y="0"/>
            <a:chExt cx="13716000" cy="13716000"/>
          </a:xfrm>
        </p:grpSpPr>
        <p:sp>
          <p:nvSpPr>
            <p:cNvPr id="8" name="Freeform 8" descr="Clipped image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713" y="965822"/>
            <a:ext cx="1342278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72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CONCLUSÕES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13513" y="2841427"/>
            <a:ext cx="15860973" cy="5174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7770" lvl="1" indent="-393885" algn="just">
              <a:lnSpc>
                <a:spcPts val="5108"/>
              </a:lnSpc>
              <a:buFont typeface="Arial"/>
              <a:buChar char="•"/>
            </a:pPr>
            <a:r>
              <a:rPr lang="en-US" sz="364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Se atendeu ao objetivo da pesquisa, a</a:t>
            </a: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presenta as principais conclusões;</a:t>
            </a:r>
          </a:p>
          <a:p>
            <a:pPr algn="just">
              <a:lnSpc>
                <a:spcPts val="5108"/>
              </a:lnSpc>
            </a:pPr>
            <a:endParaRPr lang="en-US" sz="3648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87770" lvl="1" indent="-393885" algn="just">
              <a:lnSpc>
                <a:spcPts val="5108"/>
              </a:lnSpc>
              <a:buFont typeface="Arial"/>
              <a:buChar char="•"/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Caso a pesquisa esteja em desenvolvimento apresentar o que espera-se encontrar;</a:t>
            </a:r>
          </a:p>
          <a:p>
            <a:pPr algn="just">
              <a:lnSpc>
                <a:spcPts val="5108"/>
              </a:lnSpc>
            </a:pPr>
            <a:endParaRPr lang="en-US" sz="3648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87770" lvl="1" indent="-393885" algn="just">
              <a:lnSpc>
                <a:spcPts val="5108"/>
              </a:lnSpc>
              <a:buFont typeface="Arial"/>
              <a:buChar char="•"/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Limitações encontradas e futuras Pesquisas (caso houver).</a:t>
            </a:r>
          </a:p>
          <a:p>
            <a:pPr algn="just">
              <a:lnSpc>
                <a:spcPts val="5108"/>
              </a:lnSpc>
            </a:pPr>
            <a:endParaRPr lang="en-US" sz="3648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201506" y="264868"/>
            <a:ext cx="1654889" cy="1551459"/>
          </a:xfrm>
          <a:custGeom>
            <a:avLst/>
            <a:gdLst/>
            <a:ahLst/>
            <a:cxnLst/>
            <a:rect l="l" t="t" r="r" b="b"/>
            <a:pathLst>
              <a:path w="1654889" h="1551459">
                <a:moveTo>
                  <a:pt x="0" y="0"/>
                </a:moveTo>
                <a:lnTo>
                  <a:pt x="1654889" y="0"/>
                </a:lnTo>
                <a:lnTo>
                  <a:pt x="1654889" y="1551459"/>
                </a:lnTo>
                <a:lnTo>
                  <a:pt x="0" y="1551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737090" y="9258300"/>
            <a:ext cx="2119305" cy="615109"/>
          </a:xfrm>
          <a:custGeom>
            <a:avLst/>
            <a:gdLst/>
            <a:ahLst/>
            <a:cxnLst/>
            <a:rect l="l" t="t" r="r" b="b"/>
            <a:pathLst>
              <a:path w="2119305" h="615109">
                <a:moveTo>
                  <a:pt x="0" y="0"/>
                </a:moveTo>
                <a:lnTo>
                  <a:pt x="2119305" y="0"/>
                </a:lnTo>
                <a:lnTo>
                  <a:pt x="2119305" y="615109"/>
                </a:lnTo>
                <a:lnTo>
                  <a:pt x="0" y="61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41245" y="9126899"/>
            <a:ext cx="1991632" cy="649783"/>
          </a:xfrm>
          <a:custGeom>
            <a:avLst/>
            <a:gdLst/>
            <a:ahLst/>
            <a:cxnLst/>
            <a:rect l="l" t="t" r="r" b="b"/>
            <a:pathLst>
              <a:path w="1991632" h="649783">
                <a:moveTo>
                  <a:pt x="0" y="0"/>
                </a:moveTo>
                <a:lnTo>
                  <a:pt x="1991633" y="0"/>
                </a:lnTo>
                <a:lnTo>
                  <a:pt x="1991633" y="649783"/>
                </a:lnTo>
                <a:lnTo>
                  <a:pt x="0" y="64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441" t="-142976" r="-18984" b="-1782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41245" y="401968"/>
            <a:ext cx="1253464" cy="1253464"/>
            <a:chOff x="0" y="0"/>
            <a:chExt cx="13716000" cy="13716000"/>
          </a:xfrm>
        </p:grpSpPr>
        <p:sp>
          <p:nvSpPr>
            <p:cNvPr id="8" name="Freeform 8" descr="Clipped image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713" y="965822"/>
            <a:ext cx="1342278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72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CONCLUSÕES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29618" y="2841427"/>
            <a:ext cx="15628765" cy="5174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7770" lvl="1" indent="-393885" algn="just">
              <a:lnSpc>
                <a:spcPts val="5108"/>
              </a:lnSpc>
              <a:buFont typeface="Arial"/>
              <a:buChar char="•"/>
            </a:pPr>
            <a:r>
              <a:rPr lang="en-US" sz="364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Se atendeu ao objetivo da pesquisa, a</a:t>
            </a: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presenta as principais conclusões;</a:t>
            </a:r>
          </a:p>
          <a:p>
            <a:pPr algn="just">
              <a:lnSpc>
                <a:spcPts val="5108"/>
              </a:lnSpc>
            </a:pPr>
            <a:endParaRPr lang="en-US" sz="3648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87770" lvl="1" indent="-393885" algn="just">
              <a:lnSpc>
                <a:spcPts val="5108"/>
              </a:lnSpc>
              <a:buFont typeface="Arial"/>
              <a:buChar char="•"/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Caso a pesquisa esteja em desenvolvimento apresentar o que espera-se encontrar;</a:t>
            </a:r>
          </a:p>
          <a:p>
            <a:pPr algn="just">
              <a:lnSpc>
                <a:spcPts val="5108"/>
              </a:lnSpc>
            </a:pPr>
            <a:endParaRPr lang="en-US" sz="3648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87770" lvl="1" indent="-393885" algn="just">
              <a:lnSpc>
                <a:spcPts val="5108"/>
              </a:lnSpc>
              <a:buFont typeface="Arial"/>
              <a:buChar char="•"/>
            </a:pPr>
            <a:r>
              <a:rPr lang="en-US" sz="3648" u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Limitações encontradas e futuras Pesquisas (caso houver).</a:t>
            </a:r>
          </a:p>
          <a:p>
            <a:pPr algn="just">
              <a:lnSpc>
                <a:spcPts val="5108"/>
              </a:lnSpc>
            </a:pPr>
            <a:endParaRPr lang="en-US" sz="3648" u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201506" y="264868"/>
            <a:ext cx="1654889" cy="1551459"/>
          </a:xfrm>
          <a:custGeom>
            <a:avLst/>
            <a:gdLst/>
            <a:ahLst/>
            <a:cxnLst/>
            <a:rect l="l" t="t" r="r" b="b"/>
            <a:pathLst>
              <a:path w="1654889" h="1551459">
                <a:moveTo>
                  <a:pt x="0" y="0"/>
                </a:moveTo>
                <a:lnTo>
                  <a:pt x="1654889" y="0"/>
                </a:lnTo>
                <a:lnTo>
                  <a:pt x="1654889" y="1551459"/>
                </a:lnTo>
                <a:lnTo>
                  <a:pt x="0" y="1551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737090" y="9258300"/>
            <a:ext cx="2119305" cy="615109"/>
          </a:xfrm>
          <a:custGeom>
            <a:avLst/>
            <a:gdLst/>
            <a:ahLst/>
            <a:cxnLst/>
            <a:rect l="l" t="t" r="r" b="b"/>
            <a:pathLst>
              <a:path w="2119305" h="615109">
                <a:moveTo>
                  <a:pt x="0" y="0"/>
                </a:moveTo>
                <a:lnTo>
                  <a:pt x="2119305" y="0"/>
                </a:lnTo>
                <a:lnTo>
                  <a:pt x="2119305" y="615109"/>
                </a:lnTo>
                <a:lnTo>
                  <a:pt x="0" y="61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41245" y="9126899"/>
            <a:ext cx="1991632" cy="649783"/>
          </a:xfrm>
          <a:custGeom>
            <a:avLst/>
            <a:gdLst/>
            <a:ahLst/>
            <a:cxnLst/>
            <a:rect l="l" t="t" r="r" b="b"/>
            <a:pathLst>
              <a:path w="1991632" h="649783">
                <a:moveTo>
                  <a:pt x="0" y="0"/>
                </a:moveTo>
                <a:lnTo>
                  <a:pt x="1991633" y="0"/>
                </a:lnTo>
                <a:lnTo>
                  <a:pt x="1991633" y="649783"/>
                </a:lnTo>
                <a:lnTo>
                  <a:pt x="0" y="64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441" t="-142976" r="-18984" b="-1782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41245" y="401968"/>
            <a:ext cx="1253464" cy="1253464"/>
            <a:chOff x="0" y="0"/>
            <a:chExt cx="13716000" cy="13716000"/>
          </a:xfrm>
        </p:grpSpPr>
        <p:sp>
          <p:nvSpPr>
            <p:cNvPr id="8" name="Freeform 8" descr="Clipped image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9618" y="3983003"/>
            <a:ext cx="15467125" cy="69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AGRADECIMENTOS: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29618" y="4776751"/>
            <a:ext cx="15628765" cy="2583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08"/>
              </a:lnSpc>
            </a:pPr>
            <a:r>
              <a:rPr lang="en-US" sz="364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Gostaria de expressar minha sincera gratidão à Universidade Federal de Uberlândia (UFU) pela oportunidade e pelo espaço concedido para o desenvolvimento desta pesquisa, bem como pela estrutura que possibilitou a realização deste trabalho.</a:t>
            </a:r>
          </a:p>
        </p:txBody>
      </p:sp>
      <p:sp>
        <p:nvSpPr>
          <p:cNvPr id="4" name="Freeform 4"/>
          <p:cNvSpPr/>
          <p:nvPr/>
        </p:nvSpPr>
        <p:spPr>
          <a:xfrm>
            <a:off x="16201506" y="264868"/>
            <a:ext cx="1654889" cy="1551459"/>
          </a:xfrm>
          <a:custGeom>
            <a:avLst/>
            <a:gdLst/>
            <a:ahLst/>
            <a:cxnLst/>
            <a:rect l="l" t="t" r="r" b="b"/>
            <a:pathLst>
              <a:path w="1654889" h="1551459">
                <a:moveTo>
                  <a:pt x="0" y="0"/>
                </a:moveTo>
                <a:lnTo>
                  <a:pt x="1654889" y="0"/>
                </a:lnTo>
                <a:lnTo>
                  <a:pt x="1654889" y="1551459"/>
                </a:lnTo>
                <a:lnTo>
                  <a:pt x="0" y="1551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737090" y="9258300"/>
            <a:ext cx="2119305" cy="615109"/>
          </a:xfrm>
          <a:custGeom>
            <a:avLst/>
            <a:gdLst/>
            <a:ahLst/>
            <a:cxnLst/>
            <a:rect l="l" t="t" r="r" b="b"/>
            <a:pathLst>
              <a:path w="2119305" h="615109">
                <a:moveTo>
                  <a:pt x="0" y="0"/>
                </a:moveTo>
                <a:lnTo>
                  <a:pt x="2119305" y="0"/>
                </a:lnTo>
                <a:lnTo>
                  <a:pt x="2119305" y="615109"/>
                </a:lnTo>
                <a:lnTo>
                  <a:pt x="0" y="61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41245" y="9126899"/>
            <a:ext cx="1991632" cy="649783"/>
          </a:xfrm>
          <a:custGeom>
            <a:avLst/>
            <a:gdLst/>
            <a:ahLst/>
            <a:cxnLst/>
            <a:rect l="l" t="t" r="r" b="b"/>
            <a:pathLst>
              <a:path w="1991632" h="649783">
                <a:moveTo>
                  <a:pt x="0" y="0"/>
                </a:moveTo>
                <a:lnTo>
                  <a:pt x="1991633" y="0"/>
                </a:lnTo>
                <a:lnTo>
                  <a:pt x="1991633" y="649783"/>
                </a:lnTo>
                <a:lnTo>
                  <a:pt x="0" y="64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441" t="-142976" r="-18984" b="-1782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41245" y="401968"/>
            <a:ext cx="1253464" cy="1253464"/>
            <a:chOff x="0" y="0"/>
            <a:chExt cx="13716000" cy="13716000"/>
          </a:xfrm>
        </p:grpSpPr>
        <p:sp>
          <p:nvSpPr>
            <p:cNvPr id="8" name="Freeform 8" descr="Clipped image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32105" y="606198"/>
            <a:ext cx="960607" cy="2259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63"/>
              </a:lnSpc>
            </a:pPr>
            <a:r>
              <a:rPr lang="en-US" sz="11545" b="1" dirty="0">
                <a:solidFill>
                  <a:srgbClr val="0A824C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23223" y="636734"/>
            <a:ext cx="8355726" cy="228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</a:pPr>
            <a:r>
              <a:rPr lang="en-US" sz="11706" b="1" dirty="0">
                <a:solidFill>
                  <a:srgbClr val="000000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 SEMANA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06510" y="715744"/>
            <a:ext cx="7065543" cy="225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92"/>
              </a:lnSpc>
            </a:pPr>
            <a:r>
              <a:rPr lang="en-US" sz="11494" b="1" dirty="0">
                <a:solidFill>
                  <a:srgbClr val="000000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 SERVIÇO SOCIAL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21462" y="50993"/>
            <a:ext cx="1342501" cy="1715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02"/>
              </a:lnSpc>
            </a:pPr>
            <a:r>
              <a:rPr lang="en-US" sz="8787" b="1" dirty="0">
                <a:solidFill>
                  <a:srgbClr val="0A824C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ª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26603" y="359293"/>
            <a:ext cx="1726412" cy="106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9"/>
              </a:lnSpc>
            </a:pPr>
            <a:r>
              <a:rPr lang="en-US" sz="5435" b="1">
                <a:solidFill>
                  <a:srgbClr val="0A824C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DO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00975" y="2503901"/>
            <a:ext cx="11504081" cy="106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5"/>
              </a:lnSpc>
            </a:pPr>
            <a:r>
              <a:rPr lang="en-US" sz="2035" spc="111" dirty="0">
                <a:solidFill>
                  <a:srgbClr val="000000"/>
                </a:solidFill>
                <a:latin typeface="29LT Bukra Wide"/>
                <a:ea typeface="29LT Bukra Wide"/>
                <a:cs typeface="29LT Bukra Wide"/>
                <a:sym typeface="29LT Bukra Wide"/>
              </a:rPr>
              <a:t>E 3º FÓRUM DE SUPERVISÃO DE ESTÁGIO DA UNIVERSIDADE FEDERAL DE UBERLÂNDIA - 15 </a:t>
            </a:r>
            <a:r>
              <a:rPr lang="en-US" sz="2035" spc="111" dirty="0" err="1">
                <a:solidFill>
                  <a:srgbClr val="000000"/>
                </a:solidFill>
                <a:latin typeface="29LT Bukra Wide"/>
                <a:ea typeface="29LT Bukra Wide"/>
                <a:cs typeface="29LT Bukra Wide"/>
                <a:sym typeface="29LT Bukra Wide"/>
              </a:rPr>
              <a:t>anos</a:t>
            </a:r>
            <a:r>
              <a:rPr lang="en-US" sz="2035" spc="111" dirty="0">
                <a:solidFill>
                  <a:srgbClr val="000000"/>
                </a:solidFill>
                <a:latin typeface="29LT Bukra Wide"/>
                <a:ea typeface="29LT Bukra Wide"/>
                <a:cs typeface="29LT Bukra Wide"/>
                <a:sym typeface="29LT Bukra Wide"/>
              </a:rPr>
              <a:t> de </a:t>
            </a:r>
            <a:r>
              <a:rPr lang="en-US" sz="2035" spc="111" dirty="0" err="1">
                <a:solidFill>
                  <a:srgbClr val="000000"/>
                </a:solidFill>
                <a:latin typeface="29LT Bukra Wide"/>
                <a:ea typeface="29LT Bukra Wide"/>
                <a:cs typeface="29LT Bukra Wide"/>
                <a:sym typeface="29LT Bukra Wide"/>
              </a:rPr>
              <a:t>serviço</a:t>
            </a:r>
            <a:r>
              <a:rPr lang="en-US" sz="2035" spc="111" dirty="0">
                <a:solidFill>
                  <a:srgbClr val="000000"/>
                </a:solidFill>
                <a:latin typeface="29LT Bukra Wide"/>
                <a:ea typeface="29LT Bukra Wide"/>
                <a:cs typeface="29LT Bukra Wide"/>
                <a:sym typeface="29LT Bukra Wide"/>
              </a:rPr>
              <a:t> social: É TEMPO DE REENCONTROS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169839" y="401968"/>
            <a:ext cx="2968692" cy="598643"/>
            <a:chOff x="0" y="0"/>
            <a:chExt cx="3958256" cy="79819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3958256" cy="798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73"/>
                </a:lnSpc>
              </a:pPr>
              <a:r>
                <a:rPr lang="en-US" sz="3972" dirty="0">
                  <a:solidFill>
                    <a:srgbClr val="000000"/>
                  </a:solidFill>
                  <a:latin typeface="Heading Now 31-38"/>
                  <a:ea typeface="Heading Now 31-38"/>
                  <a:cs typeface="Heading Now 31-38"/>
                  <a:sym typeface="Heading Now 31-38"/>
                </a:rPr>
                <a:t>26 A 28 DE AGOSTO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864349" y="696047"/>
              <a:ext cx="3070133" cy="61657"/>
              <a:chOff x="0" y="0"/>
              <a:chExt cx="647912" cy="1301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47912" cy="13012"/>
              </a:xfrm>
              <a:custGeom>
                <a:avLst/>
                <a:gdLst/>
                <a:ahLst/>
                <a:cxnLst/>
                <a:rect l="l" t="t" r="r" b="b"/>
                <a:pathLst>
                  <a:path w="647912" h="13012">
                    <a:moveTo>
                      <a:pt x="0" y="0"/>
                    </a:moveTo>
                    <a:lnTo>
                      <a:pt x="647912" y="0"/>
                    </a:lnTo>
                    <a:lnTo>
                      <a:pt x="647912" y="13012"/>
                    </a:lnTo>
                    <a:lnTo>
                      <a:pt x="0" y="13012"/>
                    </a:lnTo>
                    <a:close/>
                  </a:path>
                </a:pathLst>
              </a:custGeom>
              <a:solidFill>
                <a:srgbClr val="036338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647912" cy="320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42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3766776" y="2400048"/>
            <a:ext cx="10754449" cy="47625"/>
            <a:chOff x="0" y="0"/>
            <a:chExt cx="2832447" cy="125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32447" cy="12543"/>
            </a:xfrm>
            <a:custGeom>
              <a:avLst/>
              <a:gdLst/>
              <a:ahLst/>
              <a:cxnLst/>
              <a:rect l="l" t="t" r="r" b="b"/>
              <a:pathLst>
                <a:path w="2832447" h="12543">
                  <a:moveTo>
                    <a:pt x="0" y="0"/>
                  </a:moveTo>
                  <a:lnTo>
                    <a:pt x="2832447" y="0"/>
                  </a:lnTo>
                  <a:lnTo>
                    <a:pt x="283244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3633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2832447" cy="3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2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363</Words>
  <Application>Microsoft Office PowerPoint</Application>
  <PresentationFormat>Personalizar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Calibri</vt:lpstr>
      <vt:lpstr>Arial</vt:lpstr>
      <vt:lpstr>Heading Now 31-38 Bold</vt:lpstr>
      <vt:lpstr>Heading Now 31-38</vt:lpstr>
      <vt:lpstr>29LT Bukra Wide</vt:lpstr>
      <vt:lpstr>Public Sans Bold</vt:lpstr>
      <vt:lpstr>Public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trabalho 5° semana do seso</dc:title>
  <dc:creator>Soraia Veloso Cintra</dc:creator>
  <cp:lastModifiedBy>Soraia Veloso Cintra</cp:lastModifiedBy>
  <cp:revision>2</cp:revision>
  <dcterms:created xsi:type="dcterms:W3CDTF">2006-08-16T00:00:00Z</dcterms:created>
  <dcterms:modified xsi:type="dcterms:W3CDTF">2025-08-25T13:27:49Z</dcterms:modified>
  <dc:identifier>DAGwSo_Pnkg</dc:identifier>
</cp:coreProperties>
</file>