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288004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2802" autoAdjust="0"/>
  </p:normalViewPr>
  <p:slideViewPr>
    <p:cSldViewPr snapToGrid="0">
      <p:cViewPr>
        <p:scale>
          <a:sx n="33" d="100"/>
          <a:sy n="33" d="100"/>
        </p:scale>
        <p:origin x="372" y="126"/>
      </p:cViewPr>
      <p:guideLst>
        <p:guide orient="horz" pos="10204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6AE92-1F47-4D5E-ABB4-4DFBD808CD5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1143000"/>
            <a:ext cx="2743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5CA93-003B-4439-9337-F230FBCC1A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1pPr>
    <a:lvl2pPr marL="1623342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2pPr>
    <a:lvl3pPr marL="3246684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3pPr>
    <a:lvl4pPr marL="4870027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4pPr>
    <a:lvl5pPr marL="6493368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5pPr>
    <a:lvl6pPr marL="8116710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6pPr>
    <a:lvl7pPr marL="9740052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7pPr>
    <a:lvl8pPr marL="11363394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8pPr>
    <a:lvl9pPr marL="12986737" algn="l" defTabSz="3246684" rtl="0" eaLnBrk="1" latinLnBrk="0" hangingPunct="1">
      <a:defRPr sz="426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057400" y="1143000"/>
            <a:ext cx="27432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A2B26-DAFA-4AFB-A33C-DA80F37326B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19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302386"/>
            <a:ext cx="24480361" cy="1127975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7017128"/>
            <a:ext cx="21600319" cy="782232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05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27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724962"/>
            <a:ext cx="6210092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724962"/>
            <a:ext cx="18270270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99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6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077332"/>
            <a:ext cx="24840367" cy="13477201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1682033"/>
            <a:ext cx="24840367" cy="7087342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7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8624810"/>
            <a:ext cx="12240181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8624810"/>
            <a:ext cx="12240181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724969"/>
            <a:ext cx="24840367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7942328"/>
            <a:ext cx="12183928" cy="389241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1834740"/>
            <a:ext cx="12183928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7942328"/>
            <a:ext cx="12243932" cy="389241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1834740"/>
            <a:ext cx="12243932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6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79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9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9952"/>
            <a:ext cx="9288887" cy="755983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4664905"/>
            <a:ext cx="14580215" cy="23024494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9719786"/>
            <a:ext cx="9288887" cy="1800710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7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9952"/>
            <a:ext cx="9288887" cy="755983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4664905"/>
            <a:ext cx="14580215" cy="23024494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9719786"/>
            <a:ext cx="9288887" cy="1800710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02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724969"/>
            <a:ext cx="2484036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8624810"/>
            <a:ext cx="2484036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0029347"/>
            <a:ext cx="6480096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6F81D-BC0D-431D-B4CC-990BD6AF31D3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0029347"/>
            <a:ext cx="972014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0029347"/>
            <a:ext cx="6480096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41DE-8C74-4442-9F3B-7BB358DF3D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9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me@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>
            <a:extLst>
              <a:ext uri="{FF2B5EF4-FFF2-40B4-BE49-F238E27FC236}">
                <a16:creationId xmlns:a16="http://schemas.microsoft.com/office/drawing/2014/main" xmlns="" id="{1368B32C-4286-43CA-BC55-4131F7C2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254" y="636669"/>
            <a:ext cx="1794115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7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US" sz="3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7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r>
              <a:rPr lang="en-US" sz="3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de-DE" sz="37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8">
            <a:extLst>
              <a:ext uri="{FF2B5EF4-FFF2-40B4-BE49-F238E27FC236}">
                <a16:creationId xmlns:a16="http://schemas.microsoft.com/office/drawing/2014/main" xmlns="" id="{3A72B8AA-6F61-4A2B-8906-708311E44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624" y="17829078"/>
            <a:ext cx="380232" cy="93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499" dirty="0"/>
              <a:t> </a:t>
            </a: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xmlns="" id="{A662C74E-734E-422F-8176-7128BD160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4968696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</a:p>
        </p:txBody>
      </p:sp>
      <p:sp>
        <p:nvSpPr>
          <p:cNvPr id="2054" name="Text Box 18">
            <a:extLst>
              <a:ext uri="{FF2B5EF4-FFF2-40B4-BE49-F238E27FC236}">
                <a16:creationId xmlns:a16="http://schemas.microsoft.com/office/drawing/2014/main" xmlns="" id="{285B8EA6-8E77-48BB-84C4-AE3465355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5537505"/>
            <a:ext cx="12800470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338648"/>
            <a:r>
              <a:rPr lang="pt-BR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sz="2667" dirty="0">
              <a:latin typeface="Times New Roman" panose="02020603050405020304" pitchFamily="18" charset="0"/>
              <a:ea typeface="Helvetica Neue"/>
              <a:cs typeface="Times New Roman" panose="02020603050405020304" pitchFamily="18" charset="0"/>
            </a:endParaRPr>
          </a:p>
          <a:p>
            <a:pPr algn="just" defTabSz="338648"/>
            <a:endParaRPr lang="en-GB" sz="2667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7" name="Text Box 37">
            <a:extLst>
              <a:ext uri="{FF2B5EF4-FFF2-40B4-BE49-F238E27FC236}">
                <a16:creationId xmlns:a16="http://schemas.microsoft.com/office/drawing/2014/main" xmlns="" id="{D131EA2A-6946-4476-A910-2D4B07B57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7792316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METOLOGIA</a:t>
            </a:r>
          </a:p>
        </p:txBody>
      </p:sp>
      <p:sp>
        <p:nvSpPr>
          <p:cNvPr id="2059" name="Text Box 982">
            <a:extLst>
              <a:ext uri="{FF2B5EF4-FFF2-40B4-BE49-F238E27FC236}">
                <a16:creationId xmlns:a16="http://schemas.microsoft.com/office/drawing/2014/main" xmlns="" id="{D8AA94D5-ED0C-49D1-98A2-AC1205235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4544" y="5098523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</p:txBody>
      </p:sp>
      <p:sp>
        <p:nvSpPr>
          <p:cNvPr id="2061" name="Text Box 989">
            <a:extLst>
              <a:ext uri="{FF2B5EF4-FFF2-40B4-BE49-F238E27FC236}">
                <a16:creationId xmlns:a16="http://schemas.microsoft.com/office/drawing/2014/main" xmlns="" id="{5405183D-0877-4284-8DAD-52A5AD1D5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4544" y="7765202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Book Antiqua" panose="02040602050305030304" pitchFamily="18" charset="0"/>
              </a:rPr>
              <a:t>REFERÊNCIAS</a:t>
            </a:r>
            <a:r>
              <a:rPr lang="pt-BR" altLang="pt-BR" sz="2308" b="1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2062" name="Text Box 1018">
            <a:extLst>
              <a:ext uri="{FF2B5EF4-FFF2-40B4-BE49-F238E27FC236}">
                <a16:creationId xmlns:a16="http://schemas.microsoft.com/office/drawing/2014/main" xmlns="" id="{60E59467-F8B4-4E1D-89D2-9775F9226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4544" y="10564504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Book Antiqua" panose="02040602050305030304" pitchFamily="18" charset="0"/>
              </a:rPr>
              <a:t>SUPORTE FINANCEIRO</a:t>
            </a:r>
          </a:p>
        </p:txBody>
      </p:sp>
      <p:sp>
        <p:nvSpPr>
          <p:cNvPr id="2069" name="CaixaDeTexto 4">
            <a:extLst>
              <a:ext uri="{FF2B5EF4-FFF2-40B4-BE49-F238E27FC236}">
                <a16:creationId xmlns:a16="http://schemas.microsoft.com/office/drawing/2014/main" xmlns="" id="{671F440C-B32D-4B6F-960A-CE45B397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0213" y="8170419"/>
            <a:ext cx="405244" cy="34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29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" name="Text Box 982">
            <a:extLst>
              <a:ext uri="{FF2B5EF4-FFF2-40B4-BE49-F238E27FC236}">
                <a16:creationId xmlns:a16="http://schemas.microsoft.com/office/drawing/2014/main" xmlns="" id="{1976D37F-D960-446A-AD5D-FA236FD6B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10502623"/>
            <a:ext cx="12800470" cy="502766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35773" y="10230773"/>
            <a:ext cx="136856" cy="27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7734" tIns="33867" rIns="67734" bIns="3386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33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2657" y="13007115"/>
            <a:ext cx="136856" cy="27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7734" tIns="33867" rIns="67734" bIns="3386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3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 Box 12">
                <a:extLst>
                  <a:ext uri="{FF2B5EF4-FFF2-40B4-BE49-F238E27FC236}">
                    <a16:creationId xmlns:a16="http://schemas.microsoft.com/office/drawing/2014/main" xmlns="" id="{55BA8923-3583-4F44-B445-249092AE9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1626" y="1936927"/>
                <a:ext cx="13947661" cy="2652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69245" tIns="34622" rIns="69245" bIns="34622">
                <a:spAutoFit/>
              </a:bodyPr>
              <a:lstStyle>
                <a:defPPr>
                  <a:defRPr lang="en-US"/>
                </a:defPPr>
                <a:lvl1pPr algn="ctr">
                  <a:spcBef>
                    <a:spcPct val="35000"/>
                  </a:spcBef>
                  <a:defRPr sz="2667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r>
                  <a:rPr lang="pt-BR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Andr</m:t>
                        </m:r>
                        <m:r>
                          <m:rPr>
                            <m:nor/>
                          </m:rPr>
                          <a:rPr lang="pt-BR" dirty="0"/>
                          <m:t>é 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  <m:r>
                          <m:rPr>
                            <m:nor/>
                          </m:rPr>
                          <a:rPr lang="pt-BR" dirty="0"/>
                          <m:t>. </m:t>
                        </m:r>
                        <m:r>
                          <m:rPr>
                            <m:nor/>
                          </m:rPr>
                          <a:rPr lang="pt-BR" dirty="0"/>
                          <m:t>Silva</m:t>
                        </m:r>
                        <m:r>
                          <m:rPr>
                            <m:nor/>
                          </m:rPr>
                          <a:rPr lang="pt-BR" dirty="0"/>
                          <m:t>1</m:t>
                        </m:r>
                      </m:e>
                      <m:sup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pt-BR" dirty="0" smtClean="0"/>
                  <a:t>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Jos</m:t>
                        </m:r>
                        <m:r>
                          <m:rPr>
                            <m:nor/>
                          </m:rPr>
                          <a:rPr lang="pt-BR" dirty="0"/>
                          <m:t>é </m:t>
                        </m:r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  <m:r>
                          <m:rPr>
                            <m:nor/>
                          </m:rPr>
                          <a:rPr lang="pt-BR" dirty="0"/>
                          <m:t>. </m:t>
                        </m:r>
                        <m:r>
                          <m:rPr>
                            <m:nor/>
                          </m:rPr>
                          <a:rPr lang="pt-BR" dirty="0"/>
                          <m:t>Duarte</m:t>
                        </m:r>
                      </m:e>
                      <m:sup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dirty="0"/>
                  <a:t>	          </a:t>
                </a:r>
                <a:br>
                  <a:rPr lang="pt-BR" dirty="0"/>
                </a:br>
                <a:r>
                  <a:rPr lang="pt-BR" dirty="0"/>
                  <a:t>   *e-mail: </a:t>
                </a:r>
                <a:r>
                  <a:rPr lang="pt-BR" dirty="0" smtClean="0">
                    <a:hlinkClick r:id="rId3"/>
                  </a:rPr>
                  <a:t>nome@</a:t>
                </a:r>
                <a:r>
                  <a:rPr lang="pt-BR" dirty="0" smtClean="0"/>
                  <a:t>dominio.com</a:t>
                </a:r>
                <a:endParaRPr lang="pt-BR" dirty="0"/>
              </a:p>
              <a:p>
                <a:endParaRPr lang="pt-BR" dirty="0"/>
              </a:p>
              <a:p>
                <a:r>
                  <a:rPr lang="pt-BR" b="0" baseline="30000" dirty="0"/>
                  <a:t>1</a:t>
                </a:r>
                <a:r>
                  <a:rPr lang="pt-BR" b="0" dirty="0"/>
                  <a:t>Instituto de Química, Universidade Federal de Uberlândia, Uberlândia, Brasil </a:t>
                </a:r>
              </a:p>
              <a:p>
                <a:r>
                  <a:rPr lang="pt-BR" b="0" baseline="30000" dirty="0"/>
                  <a:t>2</a:t>
                </a:r>
                <a:r>
                  <a:rPr lang="pt-BR" b="0" dirty="0"/>
                  <a:t>Instituto de Química, Universidade Estadual Paulista, Araraquara, Brasil</a:t>
                </a:r>
              </a:p>
            </p:txBody>
          </p:sp>
        </mc:Choice>
        <mc:Fallback>
          <p:sp>
            <p:nvSpPr>
              <p:cNvPr id="71" name="Text Box 12">
                <a:extLst>
                  <a:ext uri="{FF2B5EF4-FFF2-40B4-BE49-F238E27FC236}">
                    <a16:creationId xmlns:a16="http://schemas.microsoft.com/office/drawing/2014/main" xmlns="" id="{55BA8923-3583-4F44-B445-249092AE9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31626" y="1936927"/>
                <a:ext cx="13947661" cy="2652037"/>
              </a:xfrm>
              <a:prstGeom prst="rect">
                <a:avLst/>
              </a:prstGeom>
              <a:blipFill rotWithShape="0">
                <a:blip r:embed="rId4"/>
                <a:stretch>
                  <a:fillRect t="-1379" b="-321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Bolsas de Estudo Universidade Federal de Uberlândia (UFU) - Educa Mais  Brasil">
            <a:extLst>
              <a:ext uri="{FF2B5EF4-FFF2-40B4-BE49-F238E27FC236}">
                <a16:creationId xmlns:a16="http://schemas.microsoft.com/office/drawing/2014/main" xmlns="" id="{454D10FC-4B3A-4BDD-94EB-1D0F954F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710" y="524033"/>
            <a:ext cx="4873096" cy="365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18">
            <a:extLst>
              <a:ext uri="{FF2B5EF4-FFF2-40B4-BE49-F238E27FC236}">
                <a16:creationId xmlns:a16="http://schemas.microsoft.com/office/drawing/2014/main" xmlns="" id="{404C4185-2206-00A0-B657-1A13F31E8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8374077"/>
            <a:ext cx="12800470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338648"/>
            <a:r>
              <a:rPr lang="pt-BR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sz="2667" dirty="0">
              <a:latin typeface="Times New Roman" panose="02020603050405020304" pitchFamily="18" charset="0"/>
              <a:ea typeface="Helvetica Neue"/>
              <a:cs typeface="Times New Roman" panose="02020603050405020304" pitchFamily="18" charset="0"/>
            </a:endParaRPr>
          </a:p>
          <a:p>
            <a:pPr algn="just" defTabSz="338648"/>
            <a:endParaRPr lang="en-GB" sz="2667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xmlns="" id="{EDCECDDA-A1BC-FED2-B11B-DFCD7089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7" y="11067270"/>
            <a:ext cx="12800470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338648"/>
            <a:r>
              <a:rPr lang="pt-BR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sz="2667" dirty="0">
              <a:latin typeface="Times New Roman" panose="02020603050405020304" pitchFamily="18" charset="0"/>
              <a:ea typeface="Helvetica Neue"/>
              <a:cs typeface="Times New Roman" panose="02020603050405020304" pitchFamily="18" charset="0"/>
            </a:endParaRPr>
          </a:p>
          <a:p>
            <a:pPr algn="just" defTabSz="338648"/>
            <a:endParaRPr lang="en-GB" sz="2667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xmlns="" id="{527A42D0-D3D7-448B-D5DB-A76D0623D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4544" y="5578822"/>
            <a:ext cx="12800470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338648"/>
            <a:r>
              <a:rPr lang="pt-BR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sz="2667" dirty="0">
              <a:latin typeface="Times New Roman" panose="02020603050405020304" pitchFamily="18" charset="0"/>
              <a:ea typeface="Helvetica Neue"/>
              <a:cs typeface="Times New Roman" panose="02020603050405020304" pitchFamily="18" charset="0"/>
            </a:endParaRPr>
          </a:p>
          <a:p>
            <a:pPr algn="just" defTabSz="338648"/>
            <a:endParaRPr lang="en-GB" sz="2667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xmlns="" id="{F9C1A33F-93BF-5BF7-FF9A-9A573EBE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4544" y="8415394"/>
            <a:ext cx="12800470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1480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338648"/>
            <a:r>
              <a:rPr lang="pt-BR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</a:t>
            </a:r>
            <a:endParaRPr lang="pt-BR" sz="2667" dirty="0">
              <a:latin typeface="Times New Roman" panose="02020603050405020304" pitchFamily="18" charset="0"/>
              <a:ea typeface="Helvetica Neue"/>
              <a:cs typeface="Times New Roman" panose="02020603050405020304" pitchFamily="18" charset="0"/>
            </a:endParaRPr>
          </a:p>
          <a:p>
            <a:pPr algn="just" defTabSz="338648"/>
            <a:endParaRPr lang="en-GB" sz="2667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77">
            <a:extLst>
              <a:ext uri="{FF2B5EF4-FFF2-40B4-BE49-F238E27FC236}">
                <a16:creationId xmlns:a16="http://schemas.microsoft.com/office/drawing/2014/main" xmlns="" id="{49E7C313-7791-0B18-038A-FD2F469E4D1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341" t="12502" r="22749" b="22989"/>
          <a:stretch/>
        </p:blipFill>
        <p:spPr>
          <a:xfrm>
            <a:off x="15174544" y="11464078"/>
            <a:ext cx="1675632" cy="150060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452" y="237535"/>
            <a:ext cx="4230061" cy="42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3022</TotalTime>
  <Words>19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Cambria Math</vt:lpstr>
      <vt:lpstr>Helvetica Neue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Laudimir Silva</dc:creator>
  <cp:lastModifiedBy>Dougllas Davyson</cp:lastModifiedBy>
  <cp:revision>123</cp:revision>
  <dcterms:created xsi:type="dcterms:W3CDTF">2017-07-18T23:38:34Z</dcterms:created>
  <dcterms:modified xsi:type="dcterms:W3CDTF">2022-09-12T17:05:02Z</dcterms:modified>
</cp:coreProperties>
</file>