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Play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5uOvM9MvRx4a0bE9Df709LbEb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lay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698376" y="1695636"/>
            <a:ext cx="10795247" cy="1655762"/>
          </a:xfrm>
          <a:prstGeom prst="roundRect">
            <a:avLst>
              <a:gd fmla="val 16667" name="adj"/>
            </a:avLst>
          </a:prstGeom>
          <a:solidFill>
            <a:srgbClr val="4A86E8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>
            <p:ph type="ctrTitle"/>
          </p:nvPr>
        </p:nvSpPr>
        <p:spPr>
          <a:xfrm>
            <a:off x="1461115" y="1916381"/>
            <a:ext cx="9144000" cy="10717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ct val="100000"/>
              <a:buFont typeface="Arial"/>
              <a:buNone/>
            </a:pPr>
            <a:r>
              <a:rPr b="1"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 do Trabalho</a:t>
            </a:r>
            <a:br>
              <a:rPr b="1" lang="pt-BR">
                <a:solidFill>
                  <a:schemeClr val="lt1"/>
                </a:solidFill>
              </a:rPr>
            </a:br>
            <a:r>
              <a:rPr b="1" lang="pt-BR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Subtítulo do Trabalho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524000" y="3893579"/>
            <a:ext cx="9144000" cy="212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Nome do Autor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pt-BR" sz="1400">
                <a:latin typeface="Arial"/>
                <a:ea typeface="Arial"/>
                <a:cs typeface="Arial"/>
                <a:sym typeface="Arial"/>
              </a:rPr>
              <a:t>Nome da Instituição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pt-BR" sz="1900">
                <a:latin typeface="Arial"/>
                <a:ea typeface="Arial"/>
                <a:cs typeface="Arial"/>
                <a:sym typeface="Arial"/>
              </a:rPr>
              <a:t>Orientador: Nome do Orientador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pt-BR" sz="1900"/>
              <a:t>17</a:t>
            </a:r>
            <a:r>
              <a:rPr lang="pt-BR" sz="190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pt-BR" sz="1900"/>
              <a:t>novembro</a:t>
            </a:r>
            <a:r>
              <a:rPr lang="pt-BR" sz="1900">
                <a:latin typeface="Arial"/>
                <a:ea typeface="Arial"/>
                <a:cs typeface="Arial"/>
                <a:sym typeface="Arial"/>
              </a:rPr>
              <a:t> de 202</a:t>
            </a:r>
            <a:r>
              <a:rPr lang="pt-BR" sz="1900"/>
              <a:t>5</a:t>
            </a:r>
            <a:endParaRPr/>
          </a:p>
        </p:txBody>
      </p:sp>
      <p:grpSp>
        <p:nvGrpSpPr>
          <p:cNvPr id="91" name="Google Shape;91;p1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92" name="Google Shape;92;p1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              </a:t>
              </a:r>
              <a:endParaRPr/>
            </a:p>
          </p:txBody>
        </p:sp>
      </p:grpSp>
      <p:grpSp>
        <p:nvGrpSpPr>
          <p:cNvPr id="95" name="Google Shape;95;p1"/>
          <p:cNvGrpSpPr/>
          <p:nvPr/>
        </p:nvGrpSpPr>
        <p:grpSpPr>
          <a:xfrm>
            <a:off x="2598197" y="284086"/>
            <a:ext cx="6995603" cy="1293921"/>
            <a:chOff x="2533095" y="312937"/>
            <a:chExt cx="6995603" cy="1293921"/>
          </a:xfrm>
        </p:grpSpPr>
        <p:sp>
          <p:nvSpPr>
            <p:cNvPr id="96" name="Google Shape;96;p1"/>
            <p:cNvSpPr/>
            <p:nvPr/>
          </p:nvSpPr>
          <p:spPr>
            <a:xfrm>
              <a:off x="2533095" y="312937"/>
              <a:ext cx="6995603" cy="1293921"/>
            </a:xfrm>
            <a:prstGeom prst="roundRect">
              <a:avLst>
                <a:gd fmla="val 16667" name="adj"/>
              </a:avLst>
            </a:prstGeom>
            <a:solidFill>
              <a:srgbClr val="FFE599"/>
            </a:solidFill>
            <a:ln cap="flat" cmpd="sng" w="19050">
              <a:solidFill>
                <a:srgbClr val="FF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2842335" y="390351"/>
              <a:ext cx="6507300" cy="113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700" u="none" cap="none" strike="noStrike">
                  <a:latin typeface="Arial"/>
                  <a:ea typeface="Arial"/>
                  <a:cs typeface="Arial"/>
                  <a:sym typeface="Arial"/>
                </a:rPr>
                <a:t>Universidade Federal de Uberlândia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700" u="none" cap="none" strike="noStrike">
                  <a:latin typeface="Arial"/>
                  <a:ea typeface="Arial"/>
                  <a:cs typeface="Arial"/>
                  <a:sym typeface="Arial"/>
                </a:rPr>
                <a:t>Instituto de Ciências Exatas e Naturais do Pontal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700" u="none" cap="none" strike="noStrike">
                  <a:latin typeface="Arial"/>
                  <a:ea typeface="Arial"/>
                  <a:cs typeface="Arial"/>
                  <a:sym typeface="Arial"/>
                </a:rPr>
                <a:t>Cursos de Matemática do Pontal</a:t>
              </a:r>
              <a:endParaRPr b="0" i="0" sz="17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700"/>
                <a:t>XVI Semana da Matemática Pontal</a:t>
              </a:r>
              <a:endParaRPr sz="1700"/>
            </a:p>
          </p:txBody>
        </p:sp>
      </p:grpSp>
      <p:pic>
        <p:nvPicPr>
          <p:cNvPr descr="Logotipo&#10;&#10;Descrição gerada automaticamente" id="98" name="Google Shape;9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1288" y="341789"/>
            <a:ext cx="1236218" cy="12362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 title="PROTÓTIPOS LOGOMARCA - XVI SEMAP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924500" y="103872"/>
            <a:ext cx="1965499" cy="1474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/>
          <p:nvPr/>
        </p:nvSpPr>
        <p:spPr>
          <a:xfrm>
            <a:off x="1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"/>
          <p:cNvSpPr txBox="1"/>
          <p:nvPr>
            <p:ph type="title"/>
          </p:nvPr>
        </p:nvSpPr>
        <p:spPr>
          <a:xfrm>
            <a:off x="314417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Sumário</a:t>
            </a:r>
            <a:endParaRPr/>
          </a:p>
        </p:txBody>
      </p:sp>
      <p:sp>
        <p:nvSpPr>
          <p:cNvPr id="106" name="Google Shape;106;p2"/>
          <p:cNvSpPr txBox="1"/>
          <p:nvPr>
            <p:ph idx="1" type="body"/>
          </p:nvPr>
        </p:nvSpPr>
        <p:spPr>
          <a:xfrm>
            <a:off x="838200" y="157013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Play"/>
              <a:buAutoNum type="arabicPeriod"/>
            </a:pPr>
            <a:r>
              <a:rPr lang="pt-BR" sz="200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>
              <a:solidFill>
                <a:srgbClr val="000080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Play"/>
              <a:buAutoNum type="arabicPeriod"/>
            </a:pPr>
            <a:r>
              <a:rPr lang="pt-BR" sz="200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endParaRPr>
              <a:solidFill>
                <a:srgbClr val="000080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Play"/>
              <a:buAutoNum type="arabicPeriod"/>
            </a:pPr>
            <a:r>
              <a:rPr lang="pt-BR" sz="200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Análise/ Discussão</a:t>
            </a:r>
            <a:endParaRPr>
              <a:solidFill>
                <a:srgbClr val="000080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Play"/>
              <a:buAutoNum type="arabicPeriod"/>
            </a:pPr>
            <a:r>
              <a:rPr lang="pt-BR" sz="200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>
              <a:solidFill>
                <a:srgbClr val="000080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Play"/>
              <a:buAutoNum type="arabicPeriod"/>
            </a:pPr>
            <a:r>
              <a:rPr lang="pt-BR" sz="200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>
              <a:solidFill>
                <a:srgbClr val="000080"/>
              </a:solidFill>
            </a:endParaRPr>
          </a:p>
          <a:p>
            <a:pPr indent="-514350" lvl="0" marL="51435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Play"/>
              <a:buAutoNum type="arabicPeriod"/>
            </a:pPr>
            <a:r>
              <a:rPr lang="pt-BR" sz="200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>
              <a:solidFill>
                <a:srgbClr val="000080"/>
              </a:solidFill>
            </a:endParaRPr>
          </a:p>
        </p:txBody>
      </p:sp>
      <p:grpSp>
        <p:nvGrpSpPr>
          <p:cNvPr id="107" name="Google Shape;107;p2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08" name="Google Shape;108;p2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       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/>
          <p:nvPr/>
        </p:nvSpPr>
        <p:spPr>
          <a:xfrm>
            <a:off x="1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 txBox="1"/>
          <p:nvPr>
            <p:ph type="title"/>
          </p:nvPr>
        </p:nvSpPr>
        <p:spPr>
          <a:xfrm>
            <a:off x="207885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r>
              <a:rPr lang="pt-BR"/>
              <a:t>	</a:t>
            </a:r>
            <a:endParaRPr/>
          </a:p>
        </p:txBody>
      </p:sp>
      <p:sp>
        <p:nvSpPr>
          <p:cNvPr id="117" name="Google Shape;117;p3"/>
          <p:cNvSpPr txBox="1"/>
          <p:nvPr>
            <p:ph idx="1" type="body"/>
          </p:nvPr>
        </p:nvSpPr>
        <p:spPr>
          <a:xfrm>
            <a:off x="838200" y="2469703"/>
            <a:ext cx="10515600" cy="1760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Contextualização do trabalho.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Objetivos da pesquisa.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Justificativa da escolha do tema.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Descrição resumida dos métodos de pesquisa.</a:t>
            </a:r>
            <a:endParaRPr/>
          </a:p>
        </p:txBody>
      </p:sp>
      <p:grpSp>
        <p:nvGrpSpPr>
          <p:cNvPr id="118" name="Google Shape;118;p3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19" name="Google Shape;119;p3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/>
          <p:nvPr/>
        </p:nvSpPr>
        <p:spPr>
          <a:xfrm>
            <a:off x="355110" y="2440588"/>
            <a:ext cx="11487705" cy="1491449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12700">
            <a:solidFill>
              <a:srgbClr val="D9E5F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3C5E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0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>
            <a:off x="195309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r>
              <a:rPr lang="pt-BR"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sp>
        <p:nvSpPr>
          <p:cNvPr id="129" name="Google Shape;129;p4"/>
          <p:cNvSpPr txBox="1"/>
          <p:nvPr>
            <p:ph idx="1" type="body"/>
          </p:nvPr>
        </p:nvSpPr>
        <p:spPr>
          <a:xfrm>
            <a:off x="838200" y="257134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Título adequado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Apresentação de pré-requisitos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Resultados obtidos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130" name="Google Shape;130;p4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31" name="Google Shape;131;p4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33" name="Google Shape;133;p4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   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"/>
          <p:cNvSpPr/>
          <p:nvPr/>
        </p:nvSpPr>
        <p:spPr>
          <a:xfrm>
            <a:off x="352147" y="1988598"/>
            <a:ext cx="11487705" cy="1943108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12700">
            <a:solidFill>
              <a:srgbClr val="D9E5F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3C5E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0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5"/>
          <p:cNvSpPr txBox="1"/>
          <p:nvPr>
            <p:ph type="title"/>
          </p:nvPr>
        </p:nvSpPr>
        <p:spPr>
          <a:xfrm>
            <a:off x="190130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Análise e discussão dos Resultados	</a:t>
            </a:r>
            <a:endParaRPr/>
          </a:p>
        </p:txBody>
      </p:sp>
      <p:sp>
        <p:nvSpPr>
          <p:cNvPr id="141" name="Google Shape;141;p5"/>
          <p:cNvSpPr txBox="1"/>
          <p:nvPr>
            <p:ph idx="1" type="body"/>
          </p:nvPr>
        </p:nvSpPr>
        <p:spPr>
          <a:xfrm>
            <a:off x="758301" y="2184307"/>
            <a:ext cx="10515600" cy="1603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Título adequado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Interpretação dos dados obtidos.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Comparação com trabalhos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Outros dados relevantes.</a:t>
            </a:r>
            <a:endParaRPr/>
          </a:p>
        </p:txBody>
      </p:sp>
      <p:grpSp>
        <p:nvGrpSpPr>
          <p:cNvPr id="142" name="Google Shape;142;p5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43" name="Google Shape;143;p5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44" name="Google Shape;144;p5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45" name="Google Shape;145;p5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             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/>
          <p:nvPr/>
        </p:nvSpPr>
        <p:spPr>
          <a:xfrm>
            <a:off x="355110" y="2440588"/>
            <a:ext cx="11487705" cy="1491449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12700">
            <a:solidFill>
              <a:srgbClr val="D9E5F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3C5E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0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6"/>
          <p:cNvSpPr txBox="1"/>
          <p:nvPr>
            <p:ph type="title"/>
          </p:nvPr>
        </p:nvSpPr>
        <p:spPr>
          <a:xfrm>
            <a:off x="83598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r>
              <a:rPr lang="pt-BR">
                <a:solidFill>
                  <a:schemeClr val="lt1"/>
                </a:solidFill>
              </a:rPr>
              <a:t>	</a:t>
            </a:r>
            <a:endParaRPr/>
          </a:p>
        </p:txBody>
      </p:sp>
      <p:sp>
        <p:nvSpPr>
          <p:cNvPr id="153" name="Google Shape;153;p6"/>
          <p:cNvSpPr txBox="1"/>
          <p:nvPr>
            <p:ph idx="1" type="body"/>
          </p:nvPr>
        </p:nvSpPr>
        <p:spPr>
          <a:xfrm>
            <a:off x="660646" y="257984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pt-BR" sz="2000">
                <a:latin typeface="Arial"/>
                <a:ea typeface="Arial"/>
                <a:cs typeface="Arial"/>
                <a:sym typeface="Arial"/>
              </a:rPr>
              <a:t>Conclusões Finais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Síntese e importância dos principais achados.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Limitações e sugestões para pesquisas futuras.</a:t>
            </a:r>
            <a:endParaRPr/>
          </a:p>
        </p:txBody>
      </p:sp>
      <p:grpSp>
        <p:nvGrpSpPr>
          <p:cNvPr id="154" name="Google Shape;154;p6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55" name="Google Shape;155;p6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56" name="Google Shape;156;p6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57" name="Google Shape;157;p6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/>
          <p:nvPr/>
        </p:nvSpPr>
        <p:spPr>
          <a:xfrm>
            <a:off x="443884" y="2938509"/>
            <a:ext cx="11461072" cy="870012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19050">
            <a:solidFill>
              <a:srgbClr val="D9E5F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0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7"/>
          <p:cNvSpPr txBox="1"/>
          <p:nvPr>
            <p:ph type="title"/>
          </p:nvPr>
        </p:nvSpPr>
        <p:spPr>
          <a:xfrm>
            <a:off x="119109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/>
          </a:p>
        </p:txBody>
      </p:sp>
      <p:sp>
        <p:nvSpPr>
          <p:cNvPr id="165" name="Google Shape;165;p7"/>
          <p:cNvSpPr txBox="1"/>
          <p:nvPr>
            <p:ph idx="1" type="body"/>
          </p:nvPr>
        </p:nvSpPr>
        <p:spPr>
          <a:xfrm>
            <a:off x="532660" y="3019146"/>
            <a:ext cx="11215455" cy="955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Neste espaço você pode agradecer às pessoas, empresas e/ou agências de fomento que contribuíram para a realização do trabalho.</a:t>
            </a:r>
            <a:endParaRPr/>
          </a:p>
        </p:txBody>
      </p:sp>
      <p:grpSp>
        <p:nvGrpSpPr>
          <p:cNvPr id="166" name="Google Shape;166;p7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67" name="Google Shape;167;p7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68" name="Google Shape;168;p7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69" name="Google Shape;169;p7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           </a:t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/>
          <p:nvPr/>
        </p:nvSpPr>
        <p:spPr>
          <a:xfrm>
            <a:off x="0" y="0"/>
            <a:ext cx="12192000" cy="870012"/>
          </a:xfrm>
          <a:prstGeom prst="rect">
            <a:avLst/>
          </a:prstGeom>
          <a:solidFill>
            <a:srgbClr val="2B7DC7"/>
          </a:solidFill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8"/>
          <p:cNvSpPr txBox="1"/>
          <p:nvPr>
            <p:ph type="title"/>
          </p:nvPr>
        </p:nvSpPr>
        <p:spPr>
          <a:xfrm>
            <a:off x="101354" y="-22777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B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</p:txBody>
      </p:sp>
      <p:sp>
        <p:nvSpPr>
          <p:cNvPr id="176" name="Google Shape;176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7DC7"/>
              </a:buClr>
              <a:buSzPts val="2000"/>
              <a:buNone/>
            </a:pPr>
            <a:r>
              <a:rPr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COLONIUS, F.; KIZIL E.; SAN MARTIN, L. A. B. Covering space for monotonic homotopy of trajectories of control systems. </a:t>
            </a:r>
            <a:r>
              <a:rPr b="1"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Journal of Differential Equations</a:t>
            </a:r>
            <a:r>
              <a:rPr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, v. 216, n. 2, p. 324-353, 2005.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2B7DC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B7DC7"/>
              </a:buClr>
              <a:buSzPts val="2000"/>
              <a:buNone/>
            </a:pPr>
            <a:r>
              <a:rPr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COURANT, R. Variational methods for the solution of problems of equilibrium and vibrations, </a:t>
            </a:r>
            <a:r>
              <a:rPr b="1"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Bull. Amer. Math. Soc</a:t>
            </a:r>
            <a:r>
              <a:rPr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., v. 49, p. 1-23, 1943.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2B7DC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B7DC7"/>
              </a:buClr>
              <a:buSzPts val="2000"/>
              <a:buNone/>
            </a:pPr>
            <a:r>
              <a:rPr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DO MONTE, M. R. C. </a:t>
            </a:r>
            <a:r>
              <a:rPr b="1"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Qualificações de restrições em otimização não-linear com tempo-contínuo</a:t>
            </a:r>
            <a:r>
              <a:rPr lang="pt-BR" sz="2000">
                <a:solidFill>
                  <a:srgbClr val="2B7DC7"/>
                </a:solidFill>
                <a:latin typeface="Arial"/>
                <a:ea typeface="Arial"/>
                <a:cs typeface="Arial"/>
                <a:sym typeface="Arial"/>
              </a:rPr>
              <a:t>. 2018. Tese (Doutorado em Matemática) - Instituto de Biociências, Letras e Ciências Exatas, Universidade Estadual Paulista Júlio de Mesquita Filho, São José do Rio Preto, 2018.</a:t>
            </a:r>
            <a:endParaRPr/>
          </a:p>
        </p:txBody>
      </p:sp>
      <p:grpSp>
        <p:nvGrpSpPr>
          <p:cNvPr id="177" name="Google Shape;177;p8"/>
          <p:cNvGrpSpPr/>
          <p:nvPr/>
        </p:nvGrpSpPr>
        <p:grpSpPr>
          <a:xfrm>
            <a:off x="0" y="6621600"/>
            <a:ext cx="12192000" cy="236400"/>
            <a:chOff x="0" y="6621600"/>
            <a:chExt cx="12192000" cy="236400"/>
          </a:xfrm>
        </p:grpSpPr>
        <p:sp>
          <p:nvSpPr>
            <p:cNvPr id="178" name="Google Shape;178;p8"/>
            <p:cNvSpPr txBox="1"/>
            <p:nvPr/>
          </p:nvSpPr>
          <p:spPr>
            <a:xfrm>
              <a:off x="0" y="6621601"/>
              <a:ext cx="4057095" cy="236399"/>
            </a:xfrm>
            <a:prstGeom prst="rect">
              <a:avLst/>
            </a:prstGeom>
            <a:solidFill>
              <a:schemeClr val="dk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Autor (Instituição)</a:t>
              </a:r>
              <a:endParaRPr/>
            </a:p>
          </p:txBody>
        </p:sp>
        <p:sp>
          <p:nvSpPr>
            <p:cNvPr id="179" name="Google Shape;179;p8"/>
            <p:cNvSpPr txBox="1"/>
            <p:nvPr/>
          </p:nvSpPr>
          <p:spPr>
            <a:xfrm>
              <a:off x="4068934" y="6621600"/>
              <a:ext cx="4057095" cy="236399"/>
            </a:xfrm>
            <a:prstGeom prst="rect">
              <a:avLst/>
            </a:prstGeom>
            <a:solidFill>
              <a:srgbClr val="1F5C99"/>
            </a:solidFill>
            <a:ln cap="flat" cmpd="sng" w="9525">
              <a:solidFill>
                <a:srgbClr val="1F5C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XVI Semana da Matemática Pontal</a:t>
              </a:r>
              <a:endParaRPr sz="1200">
                <a:solidFill>
                  <a:schemeClr val="lt1"/>
                </a:solidFill>
              </a:endParaRPr>
            </a:p>
          </p:txBody>
        </p:sp>
        <p:sp>
          <p:nvSpPr>
            <p:cNvPr id="180" name="Google Shape;180;p8"/>
            <p:cNvSpPr txBox="1"/>
            <p:nvPr/>
          </p:nvSpPr>
          <p:spPr>
            <a:xfrm>
              <a:off x="8134905" y="6621601"/>
              <a:ext cx="4057095" cy="236399"/>
            </a:xfrm>
            <a:prstGeom prst="rect">
              <a:avLst/>
            </a:prstGeom>
            <a:solidFill>
              <a:srgbClr val="A3C5ED"/>
            </a:solidFill>
            <a:ln cap="flat" cmpd="sng" w="9525">
              <a:solidFill>
                <a:srgbClr val="A3C5E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200">
                  <a:solidFill>
                    <a:schemeClr val="lt1"/>
                  </a:solidFill>
                </a:rPr>
                <a:t>17 de novembro de 2025</a:t>
              </a:r>
              <a:r>
                <a:rPr b="0" i="0" lang="pt-BR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                                  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2024-09-23T15:33:23Z</dcterms:created>
  <dc:creator>Wally Rosa</dc:creator>
</cp:coreProperties>
</file>